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embedTrueType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17" r:id="rId2"/>
    <p:sldId id="314" r:id="rId3"/>
    <p:sldId id="342" r:id="rId4"/>
    <p:sldId id="331" r:id="rId5"/>
    <p:sldId id="333" r:id="rId6"/>
    <p:sldId id="321" r:id="rId7"/>
    <p:sldId id="334" r:id="rId8"/>
    <p:sldId id="336" r:id="rId9"/>
    <p:sldId id="322" r:id="rId10"/>
    <p:sldId id="338" r:id="rId11"/>
    <p:sldId id="324" r:id="rId12"/>
    <p:sldId id="343" r:id="rId13"/>
    <p:sldId id="341" r:id="rId14"/>
    <p:sldId id="325" r:id="rId15"/>
    <p:sldId id="344" r:id="rId16"/>
    <p:sldId id="346" r:id="rId17"/>
    <p:sldId id="347" r:id="rId18"/>
    <p:sldId id="348" r:id="rId19"/>
    <p:sldId id="349" r:id="rId20"/>
    <p:sldId id="350" r:id="rId21"/>
    <p:sldId id="328" r:id="rId22"/>
    <p:sldId id="354" r:id="rId23"/>
    <p:sldId id="351" r:id="rId24"/>
    <p:sldId id="353" r:id="rId25"/>
    <p:sldId id="326" r:id="rId26"/>
    <p:sldId id="319" r:id="rId27"/>
    <p:sldId id="327" r:id="rId28"/>
    <p:sldId id="266" r:id="rId29"/>
    <p:sldId id="264" r:id="rId30"/>
  </p:sldIdLst>
  <p:sldSz cx="12195175" cy="6859588"/>
  <p:notesSz cx="7099300" cy="10234613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onsolas" panose="020B0609020204030204" pitchFamily="49" charset="0"/>
      <p:regular r:id="rId37"/>
      <p:bold r:id="rId38"/>
      <p:italic r:id="rId39"/>
      <p:boldItalic r:id="rId40"/>
    </p:embeddedFont>
  </p:embeddedFontLst>
  <p:custDataLst>
    <p:tags r:id="rId41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7FF"/>
    <a:srgbClr val="75D1FF"/>
    <a:srgbClr val="EAEAEA"/>
    <a:srgbClr val="080808"/>
    <a:srgbClr val="FFFFFF"/>
    <a:srgbClr val="DDDDDD"/>
    <a:srgbClr val="B2B2B2"/>
    <a:srgbClr val="808080"/>
    <a:srgbClr val="5F5F5F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8" autoAdjust="0"/>
    <p:restoredTop sz="72444" autoAdjust="0"/>
  </p:normalViewPr>
  <p:slideViewPr>
    <p:cSldViewPr>
      <p:cViewPr varScale="1">
        <p:scale>
          <a:sx n="86" d="100"/>
          <a:sy n="86" d="100"/>
        </p:scale>
        <p:origin x="408" y="90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Click to edit Master notes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‹#›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NOT mention Questions!</a:t>
            </a:r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272094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4372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7169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0645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Manual adjustments: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fix typos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Correct orientation of images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AT" dirty="0" err="1"/>
              <a:t>Filtered</a:t>
            </a:r>
            <a:r>
              <a:rPr lang="de-AT" dirty="0"/>
              <a:t> </a:t>
            </a:r>
            <a:r>
              <a:rPr lang="de-AT" dirty="0" err="1"/>
              <a:t>bad</a:t>
            </a:r>
            <a:r>
              <a:rPr lang="de-AT" dirty="0"/>
              <a:t> </a:t>
            </a:r>
            <a:r>
              <a:rPr lang="de-AT" dirty="0" err="1"/>
              <a:t>examples</a:t>
            </a:r>
            <a:r>
              <a:rPr lang="de-AT" dirty="0"/>
              <a:t> and </a:t>
            </a:r>
            <a:r>
              <a:rPr lang="de-AT" dirty="0" err="1"/>
              <a:t>duplicates</a:t>
            </a:r>
            <a:endParaRPr lang="de-AT" dirty="0"/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2600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488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Simple CNNs practically instantly overfitted</a:t>
            </a:r>
          </a:p>
        </p:txBody>
      </p:sp>
    </p:spTree>
    <p:extLst>
      <p:ext uri="{BB962C8B-B14F-4D97-AF65-F5344CB8AC3E}">
        <p14:creationId xmlns:p14="http://schemas.microsoft.com/office/powerpoint/2010/main" val="884138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GloVE</a:t>
            </a:r>
            <a:r>
              <a:rPr lang="de-AT" dirty="0"/>
              <a:t> = Global </a:t>
            </a:r>
            <a:r>
              <a:rPr lang="de-AT" dirty="0" err="1"/>
              <a:t>Vectors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Word </a:t>
            </a:r>
            <a:r>
              <a:rPr lang="de-AT" dirty="0" err="1"/>
              <a:t>Representation</a:t>
            </a:r>
            <a:endParaRPr lang="de-AT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AT" dirty="0" err="1"/>
              <a:t>ELMo</a:t>
            </a:r>
            <a:r>
              <a:rPr lang="de-AT" dirty="0"/>
              <a:t> = </a:t>
            </a:r>
            <a:r>
              <a:rPr lang="de-AT" dirty="0" err="1"/>
              <a:t>Embeddings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 </a:t>
            </a:r>
            <a:r>
              <a:rPr lang="de-AT" dirty="0" err="1"/>
              <a:t>Languages</a:t>
            </a:r>
            <a:r>
              <a:rPr lang="de-AT" dirty="0"/>
              <a:t> Models</a:t>
            </a:r>
          </a:p>
          <a:p>
            <a:endParaRPr lang="en-GB" dirty="0"/>
          </a:p>
          <a:p>
            <a:r>
              <a:rPr lang="en-GB" dirty="0"/>
              <a:t>Sentence Embedding: Take only nouns and average the word embeddings</a:t>
            </a:r>
          </a:p>
          <a:p>
            <a:r>
              <a:rPr lang="en-GB" dirty="0"/>
              <a:t>Take only nouns (as contain most semantic information)</a:t>
            </a:r>
          </a:p>
        </p:txBody>
      </p:sp>
    </p:spTree>
    <p:extLst>
      <p:ext uri="{BB962C8B-B14F-4D97-AF65-F5344CB8AC3E}">
        <p14:creationId xmlns:p14="http://schemas.microsoft.com/office/powerpoint/2010/main" val="116852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=&gt; Train ensemble of different classifiers for each funniness level</a:t>
            </a:r>
          </a:p>
          <a:p>
            <a:endParaRPr lang="en-GB" dirty="0"/>
          </a:p>
          <a:p>
            <a:r>
              <a:rPr lang="en-GB" dirty="0"/>
              <a:t>Try to combat class imbalance, low number of training samples and easy combination of text and visual information</a:t>
            </a:r>
          </a:p>
          <a:p>
            <a:r>
              <a:rPr lang="en-GB" dirty="0"/>
              <a:t>Ease use of oversampling</a:t>
            </a:r>
          </a:p>
          <a:p>
            <a:r>
              <a:rPr lang="en-GB" dirty="0"/>
              <a:t>Keep actually trained parts shallow =&gt; no vanishing gradient</a:t>
            </a:r>
          </a:p>
          <a:p>
            <a:endParaRPr lang="en-GB" dirty="0"/>
          </a:p>
          <a:p>
            <a:r>
              <a:rPr lang="en-GB" dirty="0"/>
              <a:t>Fully Connected = FCN + </a:t>
            </a:r>
            <a:r>
              <a:rPr lang="en-GB" dirty="0" err="1"/>
              <a:t>BatchNorm</a:t>
            </a:r>
            <a:r>
              <a:rPr lang="en-GB" dirty="0"/>
              <a:t> + </a:t>
            </a:r>
            <a:r>
              <a:rPr lang="en-GB" dirty="0" err="1"/>
              <a:t>MaxPool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330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=&gt; Finally combine into a final regression</a:t>
            </a:r>
          </a:p>
          <a:p>
            <a:endParaRPr lang="en-GB" dirty="0"/>
          </a:p>
          <a:p>
            <a:r>
              <a:rPr lang="en-GB" dirty="0"/>
              <a:t>Full pipeline (after first feature extractors trained)</a:t>
            </a:r>
          </a:p>
        </p:txBody>
      </p:sp>
    </p:spTree>
    <p:extLst>
      <p:ext uri="{BB962C8B-B14F-4D97-AF65-F5344CB8AC3E}">
        <p14:creationId xmlns:p14="http://schemas.microsoft.com/office/powerpoint/2010/main" val="2734383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Convolutional Autoencoder with </a:t>
            </a:r>
          </a:p>
        </p:txBody>
      </p:sp>
    </p:spTree>
    <p:extLst>
      <p:ext uri="{BB962C8B-B14F-4D97-AF65-F5344CB8AC3E}">
        <p14:creationId xmlns:p14="http://schemas.microsoft.com/office/powerpoint/2010/main" val="1941594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4044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Baselines best at Mean absolute error, accuracy is transfer learning best</a:t>
            </a:r>
          </a:p>
        </p:txBody>
      </p:sp>
    </p:spTree>
    <p:extLst>
      <p:ext uri="{BB962C8B-B14F-4D97-AF65-F5344CB8AC3E}">
        <p14:creationId xmlns:p14="http://schemas.microsoft.com/office/powerpoint/2010/main" val="20822058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Key takeaway: Model learned the label distribution instead of any useful information</a:t>
            </a:r>
          </a:p>
          <a:p>
            <a:r>
              <a:rPr lang="en-GB" dirty="0"/>
              <a:t>TODO: </a:t>
            </a:r>
            <a:r>
              <a:rPr lang="en-GB" dirty="0" err="1"/>
              <a:t>Diese</a:t>
            </a:r>
            <a:r>
              <a:rPr lang="en-GB" dirty="0"/>
              <a:t> </a:t>
            </a:r>
            <a:r>
              <a:rPr lang="en-GB" dirty="0" err="1"/>
              <a:t>Folie</a:t>
            </a:r>
            <a:r>
              <a:rPr lang="en-GB" dirty="0"/>
              <a:t> </a:t>
            </a:r>
            <a:r>
              <a:rPr lang="en-GB" dirty="0" err="1"/>
              <a:t>noch</a:t>
            </a:r>
            <a:r>
              <a:rPr lang="en-GB" dirty="0"/>
              <a:t> </a:t>
            </a:r>
            <a:r>
              <a:rPr lang="en-GB" dirty="0" err="1"/>
              <a:t>schöner</a:t>
            </a:r>
            <a:r>
              <a:rPr lang="en-GB" dirty="0"/>
              <a:t> </a:t>
            </a:r>
            <a:r>
              <a:rPr lang="en-GB" dirty="0" err="1"/>
              <a:t>machen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1337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Is it even possible for a human to reproduce his/her annotations?</a:t>
            </a:r>
          </a:p>
          <a:p>
            <a:pPr marL="0" indent="0">
              <a:buNone/>
            </a:pPr>
            <a:r>
              <a:rPr lang="en-US" dirty="0"/>
              <a:t>Is humor actually subjective? </a:t>
            </a:r>
            <a:endParaRPr lang="de-AT" b="1" dirty="0">
              <a:solidFill>
                <a:schemeClr val="accent6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Subset with 200 samples</a:t>
            </a:r>
            <a:endParaRPr lang="en-U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Humor is indeed </a:t>
            </a:r>
            <a:r>
              <a:rPr lang="en-US" dirty="0" err="1"/>
              <a:t>reproducibile</a:t>
            </a:r>
            <a:r>
              <a:rPr lang="en-US" dirty="0"/>
              <a:t> and subjective</a:t>
            </a:r>
          </a:p>
        </p:txBody>
      </p:sp>
    </p:spTree>
    <p:extLst>
      <p:ext uri="{BB962C8B-B14F-4D97-AF65-F5344CB8AC3E}">
        <p14:creationId xmlns:p14="http://schemas.microsoft.com/office/powerpoint/2010/main" val="2401862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representation system can be e.g. a natural language, a formal language or a </a:t>
            </a:r>
            <a:r>
              <a:rPr lang="en-US" i="1" dirty="0"/>
              <a:t>proper</a:t>
            </a:r>
            <a:br>
              <a:rPr lang="en-US" i="1" dirty="0"/>
            </a:br>
            <a:r>
              <a:rPr lang="en-US" i="1" dirty="0"/>
              <a:t>language </a:t>
            </a:r>
            <a:r>
              <a:rPr lang="en-US" dirty="0"/>
              <a:t>within an engineering domain”</a:t>
            </a:r>
          </a:p>
          <a:p>
            <a:endParaRPr lang="en-US" dirty="0"/>
          </a:p>
          <a:p>
            <a:r>
              <a:rPr lang="en-US" dirty="0"/>
              <a:t>Close semantic gap requires new advances in deep learning, or different problem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categories to choose from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Learning more robust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direct annotation, instead read brain activity directly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83230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Training Set: 1492 samples (60%)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Validation Set: 746 samples (30%)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Set: 249 samples (10%)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more parameters a model has (more degrees of freedom),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the more data are usually required to train such models. This is why most successful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deep learning models are trained on huge datasets, as it is not uncommon for a deep</a:t>
            </a:r>
            <a:b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</a:br>
            <a:r>
              <a:rPr lang="en-US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learning model to have several million parameters</a:t>
            </a:r>
            <a:r>
              <a:rPr lang="en-US" dirty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Dimensionality reduction through: Word Embeddings (</a:t>
            </a:r>
            <a:r>
              <a:rPr lang="en-US" dirty="0" err="1"/>
              <a:t>ELMo</a:t>
            </a:r>
            <a:r>
              <a:rPr lang="en-US" dirty="0"/>
              <a:t>, Glove, TFIDF, Autoencoder, Convolutional neural networks)</a:t>
            </a:r>
            <a:br>
              <a:rPr lang="en-US" dirty="0"/>
            </a:b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Curse of dimensionality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32403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40227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3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„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as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you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can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tell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after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seeing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hundreds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of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cartoons</a:t>
            </a:r>
            <a:r>
              <a:rPr lang="de-AT" sz="1600" b="0" i="0" kern="1200" dirty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“ Nur Zitat sagen, ohne viel </a:t>
            </a:r>
            <a:r>
              <a:rPr lang="de-AT" sz="1600" b="0" i="0" kern="1200" dirty="0" err="1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erklärung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1311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712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1168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054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2192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5755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69972">
              <a:buNone/>
            </a:pPr>
            <a:r>
              <a:rPr lang="en-US" i="1" dirty="0"/>
              <a:t>Generative</a:t>
            </a:r>
            <a:r>
              <a:rPr lang="en-US" dirty="0"/>
              <a:t> computational humor:</a:t>
            </a:r>
            <a:br>
              <a:rPr lang="en-US" dirty="0"/>
            </a:br>
            <a:r>
              <a:rPr lang="en-US" dirty="0"/>
              <a:t>E.g.: Synthesizes jokes or puns.</a:t>
            </a:r>
            <a:br>
              <a:rPr lang="en-US" i="1" dirty="0"/>
            </a:br>
            <a:r>
              <a:rPr lang="en-US" i="1" dirty="0"/>
              <a:t>Discriminative </a:t>
            </a:r>
            <a:r>
              <a:rPr lang="en-US" dirty="0"/>
              <a:t>computational humor: </a:t>
            </a:r>
          </a:p>
          <a:p>
            <a:pPr marL="0" lvl="0" indent="-69972">
              <a:buNone/>
            </a:pPr>
            <a:r>
              <a:rPr lang="en-US" dirty="0"/>
              <a:t>E.g.: Detect whether a sentence is funny or not.</a:t>
            </a:r>
          </a:p>
        </p:txBody>
      </p:sp>
    </p:spTree>
    <p:extLst>
      <p:ext uri="{BB962C8B-B14F-4D97-AF65-F5344CB8AC3E}">
        <p14:creationId xmlns:p14="http://schemas.microsoft.com/office/powerpoint/2010/main" val="4173269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555839"/>
          </a:xfrm>
        </p:spPr>
        <p:txBody>
          <a:bodyPr anchor="b" anchorCtr="1"/>
          <a:lstStyle>
            <a:lvl1pPr algn="ctr">
              <a:defRPr sz="4000" b="1">
                <a:solidFill>
                  <a:srgbClr val="006599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>
                <a:solidFill>
                  <a:srgbClr val="5F5F5F"/>
                </a:solidFill>
              </a:rPr>
              <a:t> </a:t>
            </a:r>
            <a:r>
              <a:rPr lang="de-AT" kern="0" dirty="0">
                <a:solidFill>
                  <a:srgbClr val="5F5F5F"/>
                </a:solidFill>
              </a:rPr>
              <a:t>style</a:t>
            </a:r>
          </a:p>
        </p:txBody>
      </p:sp>
      <p:pic>
        <p:nvPicPr>
          <p:cNvPr id="217" name="Picture 2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190" y="182432"/>
            <a:ext cx="372088" cy="37372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b="0" baseline="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Hint:       Do NOT use bullet lists wherever possible!</a:t>
            </a:r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auto">
          <a:xfrm>
            <a:off x="0" y="799496"/>
            <a:ext cx="12195175" cy="6060092"/>
          </a:xfrm>
          <a:prstGeom prst="rect">
            <a:avLst/>
          </a:prstGeom>
          <a:solidFill>
            <a:schemeClr val="tx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grpSp>
        <p:nvGrpSpPr>
          <p:cNvPr id="6" name="Group 2"/>
          <p:cNvGrpSpPr>
            <a:grpSpLocks noChangeAspect="1"/>
          </p:cNvGrpSpPr>
          <p:nvPr userDrawn="1"/>
        </p:nvGrpSpPr>
        <p:grpSpPr bwMode="auto">
          <a:xfrm>
            <a:off x="11642203" y="6335668"/>
            <a:ext cx="362045" cy="406494"/>
            <a:chOff x="5494" y="4030"/>
            <a:chExt cx="179" cy="201"/>
          </a:xfrm>
        </p:grpSpPr>
        <p:sp>
          <p:nvSpPr>
            <p:cNvPr id="7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8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9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1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2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3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9110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004" y="44463"/>
            <a:ext cx="10513168" cy="7574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69595" y="908260"/>
            <a:ext cx="5805411" cy="54749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5175" cy="799496"/>
          </a:xfrm>
          <a:prstGeom prst="rect">
            <a:avLst/>
          </a:prstGeom>
          <a:solidFill>
            <a:srgbClr val="006599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841004" y="42082"/>
            <a:ext cx="1051316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1" y="914886"/>
            <a:ext cx="11849688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/>
              <a:t>Text</a:t>
            </a:r>
          </a:p>
          <a:p>
            <a:pPr lvl="1"/>
            <a:r>
              <a:rPr lang="de-AT" dirty="0"/>
              <a:t>Text</a:t>
            </a:r>
          </a:p>
          <a:p>
            <a:pPr lvl="2"/>
            <a:r>
              <a:rPr lang="de-AT" dirty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‹#›</a:t>
            </a:fld>
            <a:endParaRPr lang="de-AT" dirty="0"/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10621396" y="1112938"/>
            <a:ext cx="985020" cy="981522"/>
          </a:xfrm>
          <a:prstGeom prst="rect">
            <a:avLst/>
          </a:prstGeom>
          <a:solidFill>
            <a:srgbClr val="FFFFFF">
              <a:alpha val="30196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6189" y="91277"/>
            <a:ext cx="617839" cy="6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67" r:id="rId4"/>
    <p:sldLayoutId id="2147483864" r:id="rId5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0">
          <a:solidFill>
            <a:schemeClr val="bg1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Tx/>
        <a:buBlip>
          <a:blip r:embed="rId8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5000"/>
        <a:buFontTx/>
        <a:buBlip>
          <a:blip r:embed="rId8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50000"/>
        <a:buFontTx/>
        <a:buBlip>
          <a:blip r:embed="rId8"/>
        </a:buBlip>
        <a:defRPr sz="2800">
          <a:solidFill>
            <a:schemeClr val="tx1"/>
          </a:solidFill>
          <a:latin typeface="Calibri" pitchFamily="34" charset="0"/>
        </a:defRPr>
      </a:lvl3pPr>
      <a:lvl4pPr marL="14382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500">
          <a:solidFill>
            <a:schemeClr val="tx1"/>
          </a:solidFill>
          <a:latin typeface="Calibri" pitchFamily="34" charset="0"/>
        </a:defRPr>
      </a:lvl4pPr>
      <a:lvl5pPr marL="1793875" indent="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None/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the-Curse-of-dimensionality-showing-how-the-number-of-regions-of-a_fig9_278786166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of Humor </a:t>
            </a:r>
            <a:br>
              <a:rPr lang="en-US" dirty="0"/>
            </a:br>
            <a:r>
              <a:rPr lang="en-US" dirty="0"/>
              <a:t>from Gary Larson’s Cartoons </a:t>
            </a:r>
            <a:endParaRPr lang="de-AT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/>
              <a:t>Robert Fischer, </a:t>
            </a:r>
            <a:r>
              <a:rPr lang="de-AT" dirty="0" err="1"/>
              <a:t>BSc</a:t>
            </a:r>
            <a:r>
              <a:rPr lang="de-AT" dirty="0"/>
              <a:t>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 dirty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9750" lvl="1" indent="0">
              <a:buNone/>
            </a:pPr>
            <a:r>
              <a:rPr lang="en-US" dirty="0"/>
              <a:t>Problem: These datasets are aggregated over multiple people, which loses the subjective aspect of humor [3].</a:t>
            </a:r>
            <a:br>
              <a:rPr lang="en-US" dirty="0"/>
            </a:br>
            <a:endParaRPr lang="en-US" dirty="0"/>
          </a:p>
          <a:p>
            <a:pPr lvl="1">
              <a:buFont typeface="Symbol" panose="05050102010706020507" pitchFamily="18" charset="2"/>
              <a:buChar char="Þ"/>
            </a:pPr>
            <a:r>
              <a:rPr lang="en-US" dirty="0"/>
              <a:t>The resulting models learn what people </a:t>
            </a:r>
            <a:r>
              <a:rPr lang="en-US" i="1" dirty="0"/>
              <a:t>generally</a:t>
            </a:r>
            <a:r>
              <a:rPr lang="en-US" dirty="0"/>
              <a:t> find funny.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098" name="Picture 2" descr="PHP: Voting zu vorgefertigten Funktionen">
            <a:extLst>
              <a:ext uri="{FF2B5EF4-FFF2-40B4-BE49-F238E27FC236}">
                <a16:creationId xmlns:a16="http://schemas.microsoft.com/office/drawing/2014/main" id="{6AC71C7A-12DE-4A49-8FBB-F98AF3354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112" y="465742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539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AT" dirty="0" err="1"/>
              <a:t>There</a:t>
            </a:r>
            <a:r>
              <a:rPr lang="de-AT" dirty="0"/>
              <a:t> </a:t>
            </a:r>
            <a:r>
              <a:rPr lang="de-AT" dirty="0" err="1"/>
              <a:t>is</a:t>
            </a:r>
            <a:r>
              <a:rPr lang="de-AT" dirty="0"/>
              <a:t> </a:t>
            </a:r>
            <a:r>
              <a:rPr lang="de-AT" dirty="0" err="1"/>
              <a:t>no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 </a:t>
            </a:r>
            <a:r>
              <a:rPr lang="de-AT" dirty="0" err="1"/>
              <a:t>dataset</a:t>
            </a:r>
            <a:r>
              <a:rPr lang="de-AT" dirty="0"/>
              <a:t> </a:t>
            </a:r>
            <a:r>
              <a:rPr lang="de-AT" dirty="0" err="1"/>
              <a:t>annotated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a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person</a:t>
            </a:r>
            <a:r>
              <a:rPr lang="de-AT" dirty="0"/>
              <a:t>.</a:t>
            </a:r>
            <a:br>
              <a:rPr lang="de-AT" dirty="0"/>
            </a:br>
            <a:endParaRPr lang="de-AT" dirty="0"/>
          </a:p>
          <a:p>
            <a:pPr>
              <a:buFont typeface="Symbol" panose="05050102010706020507" pitchFamily="18" charset="2"/>
              <a:buChar char="Þ"/>
            </a:pPr>
            <a:r>
              <a:rPr lang="de-AT" dirty="0" err="1"/>
              <a:t>Novel</a:t>
            </a:r>
            <a:r>
              <a:rPr lang="de-AT" dirty="0"/>
              <a:t> Gary Larson </a:t>
            </a:r>
            <a:r>
              <a:rPr lang="de-AT" dirty="0" err="1"/>
              <a:t>dataset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11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" name="Picture 1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AAFDB09-B96D-49EF-AAFC-B07A76C09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71" y="3641422"/>
            <a:ext cx="1152362" cy="1444294"/>
          </a:xfrm>
          <a:prstGeom prst="rect">
            <a:avLst/>
          </a:prstGeom>
        </p:spPr>
      </p:pic>
      <p:pic>
        <p:nvPicPr>
          <p:cNvPr id="15" name="Picture 14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41C0619-2FA6-4144-B658-305950991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911" y="3641352"/>
            <a:ext cx="1152363" cy="1501913"/>
          </a:xfrm>
          <a:prstGeom prst="rect">
            <a:avLst/>
          </a:prstGeom>
        </p:spPr>
      </p:pic>
      <p:pic>
        <p:nvPicPr>
          <p:cNvPr id="17" name="Picture 16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0F334315-D93D-4FD0-9EE1-547E070CA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4915" y="3623109"/>
            <a:ext cx="1117700" cy="1557329"/>
          </a:xfrm>
          <a:prstGeom prst="rect">
            <a:avLst/>
          </a:prstGeom>
        </p:spPr>
      </p:pic>
      <p:pic>
        <p:nvPicPr>
          <p:cNvPr id="19" name="Picture 18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26C57AC1-0F83-4615-AFC3-844AC89878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2614" y="3667663"/>
            <a:ext cx="1215082" cy="1557330"/>
          </a:xfrm>
          <a:prstGeom prst="rect">
            <a:avLst/>
          </a:prstGeom>
        </p:spPr>
      </p:pic>
      <p:pic>
        <p:nvPicPr>
          <p:cNvPr id="21" name="Picture 20" descr="An old photo of a person&#10;&#10;Description automatically generated">
            <a:extLst>
              <a:ext uri="{FF2B5EF4-FFF2-40B4-BE49-F238E27FC236}">
                <a16:creationId xmlns:a16="http://schemas.microsoft.com/office/drawing/2014/main" id="{1AE21776-4D1B-41A3-8331-DB4AFBCA3F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7696" y="3667663"/>
            <a:ext cx="1184280" cy="1557329"/>
          </a:xfrm>
          <a:prstGeom prst="rect">
            <a:avLst/>
          </a:prstGeom>
        </p:spPr>
      </p:pic>
      <p:pic>
        <p:nvPicPr>
          <p:cNvPr id="25" name="Picture 24" descr="A picture containing text, book, photo, sitting&#10;&#10;Description automatically generated">
            <a:extLst>
              <a:ext uri="{FF2B5EF4-FFF2-40B4-BE49-F238E27FC236}">
                <a16:creationId xmlns:a16="http://schemas.microsoft.com/office/drawing/2014/main" id="{91F269CB-9671-424F-97DB-86F298410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46428" y="5119426"/>
            <a:ext cx="1179394" cy="1602010"/>
          </a:xfrm>
          <a:prstGeom prst="rect">
            <a:avLst/>
          </a:prstGeom>
        </p:spPr>
      </p:pic>
      <p:pic>
        <p:nvPicPr>
          <p:cNvPr id="27" name="Picture 26" descr="A picture containing photo, white, black, old&#10;&#10;Description automatically generated">
            <a:extLst>
              <a:ext uri="{FF2B5EF4-FFF2-40B4-BE49-F238E27FC236}">
                <a16:creationId xmlns:a16="http://schemas.microsoft.com/office/drawing/2014/main" id="{AC6DECB6-488E-4AAF-8681-8559918172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7174" y="5085716"/>
            <a:ext cx="1213503" cy="1557329"/>
          </a:xfrm>
          <a:prstGeom prst="rect">
            <a:avLst/>
          </a:prstGeom>
        </p:spPr>
      </p:pic>
      <p:pic>
        <p:nvPicPr>
          <p:cNvPr id="29" name="Picture 28" descr="A close up of a book&#10;&#10;Description automatically generated">
            <a:extLst>
              <a:ext uri="{FF2B5EF4-FFF2-40B4-BE49-F238E27FC236}">
                <a16:creationId xmlns:a16="http://schemas.microsoft.com/office/drawing/2014/main" id="{DC657DB3-7D91-400A-81CA-D862975BB3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35941" y="5152718"/>
            <a:ext cx="1063062" cy="1360719"/>
          </a:xfrm>
          <a:prstGeom prst="rect">
            <a:avLst/>
          </a:prstGeom>
        </p:spPr>
      </p:pic>
      <p:pic>
        <p:nvPicPr>
          <p:cNvPr id="31" name="Picture 30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54521D3E-1651-4FFE-8161-F531AFAE8F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1384" y="5143265"/>
            <a:ext cx="1125511" cy="1468792"/>
          </a:xfrm>
          <a:prstGeom prst="rect">
            <a:avLst/>
          </a:prstGeom>
        </p:spPr>
      </p:pic>
      <p:pic>
        <p:nvPicPr>
          <p:cNvPr id="33" name="Picture 32" descr="A black and white photo of a person&#10;&#10;Description automatically generated">
            <a:extLst>
              <a:ext uri="{FF2B5EF4-FFF2-40B4-BE49-F238E27FC236}">
                <a16:creationId xmlns:a16="http://schemas.microsoft.com/office/drawing/2014/main" id="{CA682441-266B-4BCB-8355-212272BAFB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23943" y="5152717"/>
            <a:ext cx="1169030" cy="145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50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Gary Larson </a:t>
            </a:r>
            <a:r>
              <a:rPr lang="de-AT" dirty="0" err="1"/>
              <a:t>dataset</a:t>
            </a:r>
            <a:endParaRPr lang="de-AT" dirty="0"/>
          </a:p>
          <a:p>
            <a:r>
              <a:rPr lang="de-AT" dirty="0"/>
              <a:t>2487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ordinal </a:t>
            </a:r>
            <a:r>
              <a:rPr lang="de-AT" dirty="0" err="1"/>
              <a:t>funniness</a:t>
            </a:r>
            <a:r>
              <a:rPr lang="de-AT" dirty="0"/>
              <a:t> </a:t>
            </a:r>
            <a:r>
              <a:rPr lang="de-AT" dirty="0" err="1"/>
              <a:t>annotation</a:t>
            </a:r>
            <a:r>
              <a:rPr lang="de-AT" dirty="0"/>
              <a:t> </a:t>
            </a:r>
          </a:p>
          <a:p>
            <a:r>
              <a:rPr lang="de-AT" dirty="0"/>
              <a:t>1 (not funny) </a:t>
            </a:r>
            <a:r>
              <a:rPr lang="de-AT" dirty="0" err="1"/>
              <a:t>to</a:t>
            </a:r>
            <a:r>
              <a:rPr lang="de-AT" dirty="0"/>
              <a:t> 7 (</a:t>
            </a:r>
            <a:r>
              <a:rPr lang="de-AT" dirty="0" err="1"/>
              <a:t>hilarious</a:t>
            </a:r>
            <a:r>
              <a:rPr lang="de-AT" dirty="0"/>
              <a:t>)</a:t>
            </a:r>
          </a:p>
          <a:p>
            <a:r>
              <a:rPr lang="de-AT" dirty="0" err="1"/>
              <a:t>Annotated</a:t>
            </a:r>
            <a:r>
              <a:rPr lang="de-AT" dirty="0"/>
              <a:t> </a:t>
            </a:r>
            <a:r>
              <a:rPr lang="de-AT" dirty="0" err="1"/>
              <a:t>by</a:t>
            </a:r>
            <a:r>
              <a:rPr lang="de-AT" dirty="0"/>
              <a:t> </a:t>
            </a:r>
            <a:r>
              <a:rPr lang="de-AT" dirty="0" err="1"/>
              <a:t>myself</a:t>
            </a:r>
            <a:endParaRPr lang="de-AT" dirty="0"/>
          </a:p>
          <a:p>
            <a:endParaRPr lang="de-AT" i="1" dirty="0"/>
          </a:p>
          <a:p>
            <a:r>
              <a:rPr lang="de-AT" i="1" dirty="0" err="1"/>
              <a:t>humor</a:t>
            </a:r>
            <a:r>
              <a:rPr lang="de-AT" i="1" dirty="0"/>
              <a:t> </a:t>
            </a:r>
            <a:r>
              <a:rPr lang="de-AT" i="1" dirty="0" err="1"/>
              <a:t>fatigue</a:t>
            </a:r>
            <a:endParaRPr lang="de-AT" i="1" dirty="0"/>
          </a:p>
          <a:p>
            <a:pPr marL="539750" lvl="1" indent="0">
              <a:buNone/>
            </a:pPr>
            <a:r>
              <a:rPr lang="de-AT" i="1" dirty="0"/>
              <a:t>=&gt; </a:t>
            </a:r>
            <a:r>
              <a:rPr lang="de-AT" i="1" dirty="0" err="1"/>
              <a:t>Several</a:t>
            </a:r>
            <a:r>
              <a:rPr lang="de-AT" i="1" dirty="0"/>
              <a:t> </a:t>
            </a:r>
            <a:r>
              <a:rPr lang="de-AT" i="1" dirty="0" err="1"/>
              <a:t>months</a:t>
            </a:r>
            <a:r>
              <a:rPr lang="de-AT" i="1" dirty="0"/>
              <a:t> </a:t>
            </a:r>
            <a:r>
              <a:rPr lang="de-AT" i="1" dirty="0" err="1"/>
              <a:t>of</a:t>
            </a:r>
            <a:r>
              <a:rPr lang="de-AT" i="1" dirty="0"/>
              <a:t> </a:t>
            </a:r>
            <a:r>
              <a:rPr lang="de-AT" i="1" dirty="0" err="1"/>
              <a:t>work</a:t>
            </a:r>
            <a:br>
              <a:rPr lang="de-AT" i="1" dirty="0"/>
            </a:br>
            <a:r>
              <a:rPr lang="de-AT" i="1" dirty="0"/>
              <a:t>     (</a:t>
            </a:r>
            <a:r>
              <a:rPr lang="de-AT" i="1" dirty="0" err="1"/>
              <a:t>over</a:t>
            </a:r>
            <a:r>
              <a:rPr lang="de-AT" i="1" dirty="0"/>
              <a:t> 300 </a:t>
            </a:r>
            <a:r>
              <a:rPr lang="de-AT" i="1" dirty="0" err="1"/>
              <a:t>hours</a:t>
            </a:r>
            <a:r>
              <a:rPr lang="de-AT" i="1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picture containing drawing, brick&#10;&#10;Description automatically generated">
            <a:extLst>
              <a:ext uri="{FF2B5EF4-FFF2-40B4-BE49-F238E27FC236}">
                <a16:creationId xmlns:a16="http://schemas.microsoft.com/office/drawing/2014/main" id="{B342726D-D768-4D2C-AA70-D7F4BBF1A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5" t="4973" b="7995"/>
          <a:stretch/>
        </p:blipFill>
        <p:spPr>
          <a:xfrm>
            <a:off x="6036287" y="3636526"/>
            <a:ext cx="5677924" cy="25202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E7202-9C79-4DC3-BD42-25B083EC25B0}"/>
              </a:ext>
            </a:extLst>
          </p:cNvPr>
          <p:cNvSpPr txBox="1"/>
          <p:nvPr/>
        </p:nvSpPr>
        <p:spPr>
          <a:xfrm>
            <a:off x="6176934" y="6134380"/>
            <a:ext cx="101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Earlier …</a:t>
            </a:r>
            <a:endParaRPr lang="en-AT" dirty="0" err="1">
              <a:latin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53A1CC-6312-4B05-8EF0-86E8389C56DB}"/>
              </a:ext>
            </a:extLst>
          </p:cNvPr>
          <p:cNvSpPr txBox="1"/>
          <p:nvPr/>
        </p:nvSpPr>
        <p:spPr>
          <a:xfrm>
            <a:off x="10841664" y="6156806"/>
            <a:ext cx="872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… Later</a:t>
            </a:r>
            <a:endParaRPr lang="en-AT" dirty="0" err="1">
              <a:latin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0741EC-AF4F-47C0-83CA-A7F2FC0E25FC}"/>
              </a:ext>
            </a:extLst>
          </p:cNvPr>
          <p:cNvSpPr txBox="1"/>
          <p:nvPr/>
        </p:nvSpPr>
        <p:spPr>
          <a:xfrm>
            <a:off x="5042393" y="356177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Hilarious</a:t>
            </a:r>
            <a:endParaRPr lang="en-AT" dirty="0" err="1">
              <a:latin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DAB350-724A-40D7-AAC5-959F3D39F771}"/>
              </a:ext>
            </a:extLst>
          </p:cNvPr>
          <p:cNvSpPr txBox="1"/>
          <p:nvPr/>
        </p:nvSpPr>
        <p:spPr>
          <a:xfrm>
            <a:off x="4923345" y="5787474"/>
            <a:ext cx="115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Not Funny</a:t>
            </a:r>
            <a:endParaRPr lang="en-AT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Gary Larson </a:t>
            </a:r>
            <a:r>
              <a:rPr lang="de-AT" dirty="0" err="1"/>
              <a:t>dataset</a:t>
            </a:r>
            <a:br>
              <a:rPr lang="de-AT" dirty="0"/>
            </a:br>
            <a:endParaRPr lang="de-AT" dirty="0"/>
          </a:p>
          <a:p>
            <a:r>
              <a:rPr lang="de-AT" dirty="0"/>
              <a:t>OCR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punchlines</a:t>
            </a:r>
            <a:r>
              <a:rPr lang="de-AT" dirty="0"/>
              <a:t> and </a:t>
            </a:r>
            <a:br>
              <a:rPr lang="de-AT" dirty="0"/>
            </a:br>
            <a:r>
              <a:rPr lang="de-AT" dirty="0"/>
              <a:t>additional </a:t>
            </a:r>
            <a:r>
              <a:rPr lang="de-AT" dirty="0" err="1"/>
              <a:t>manual</a:t>
            </a:r>
            <a:r>
              <a:rPr lang="de-AT" dirty="0"/>
              <a:t> </a:t>
            </a:r>
            <a:r>
              <a:rPr lang="de-AT" dirty="0" err="1"/>
              <a:t>adjustments</a:t>
            </a:r>
            <a:endParaRPr lang="de-AT" dirty="0"/>
          </a:p>
          <a:p>
            <a:r>
              <a:rPr lang="de-AT" dirty="0"/>
              <a:t>Custom </a:t>
            </a:r>
            <a:r>
              <a:rPr lang="de-AT" dirty="0" err="1"/>
              <a:t>written</a:t>
            </a:r>
            <a:r>
              <a:rPr lang="de-AT" dirty="0"/>
              <a:t> </a:t>
            </a:r>
            <a:r>
              <a:rPr lang="de-AT" dirty="0" err="1"/>
              <a:t>annotation</a:t>
            </a:r>
            <a:r>
              <a:rPr lang="de-AT" dirty="0"/>
              <a:t> </a:t>
            </a:r>
            <a:r>
              <a:rPr lang="de-AT" dirty="0" err="1"/>
              <a:t>application</a:t>
            </a: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Data </a:t>
            </a:r>
            <a:r>
              <a:rPr lang="de-AT" dirty="0" err="1"/>
              <a:t>analysis</a:t>
            </a:r>
            <a:r>
              <a:rPr lang="de-AT" dirty="0"/>
              <a:t> </a:t>
            </a:r>
            <a:r>
              <a:rPr lang="de-AT" dirty="0" err="1"/>
              <a:t>motivated</a:t>
            </a:r>
            <a:r>
              <a:rPr lang="de-AT" dirty="0"/>
              <a:t> </a:t>
            </a:r>
            <a:r>
              <a:rPr lang="de-AT" dirty="0" err="1"/>
              <a:t>further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development</a:t>
            </a:r>
            <a:endParaRPr lang="de-AT" dirty="0"/>
          </a:p>
          <a:p>
            <a:pPr marL="0" indent="0">
              <a:buNone/>
            </a:pPr>
            <a:endParaRPr lang="de-AT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329FA9-5265-427C-8F4A-F522856BD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747" y="1341562"/>
            <a:ext cx="4104456" cy="43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4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AT" dirty="0" err="1"/>
              <a:t>Three</a:t>
            </a:r>
            <a:r>
              <a:rPr lang="de-AT" dirty="0"/>
              <a:t> different </a:t>
            </a:r>
            <a:r>
              <a:rPr lang="de-AT" dirty="0" err="1"/>
              <a:t>approaches</a:t>
            </a:r>
            <a:endParaRPr lang="de-AT" dirty="0"/>
          </a:p>
          <a:p>
            <a:pPr lvl="1"/>
            <a:r>
              <a:rPr lang="de-AT" b="1" dirty="0"/>
              <a:t>Visual </a:t>
            </a:r>
            <a:r>
              <a:rPr lang="de-AT" dirty="0" err="1"/>
              <a:t>only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cartoons</a:t>
            </a:r>
            <a:endParaRPr lang="de-AT" dirty="0"/>
          </a:p>
          <a:p>
            <a:pPr lvl="1"/>
            <a:r>
              <a:rPr lang="de-AT" b="1" dirty="0"/>
              <a:t>Text </a:t>
            </a:r>
            <a:r>
              <a:rPr lang="de-AT" dirty="0" err="1"/>
              <a:t>only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punchlines</a:t>
            </a:r>
            <a:endParaRPr lang="de-AT" dirty="0"/>
          </a:p>
          <a:p>
            <a:pPr lvl="1"/>
            <a:r>
              <a:rPr lang="de-AT" b="1" dirty="0"/>
              <a:t>Visual</a:t>
            </a:r>
            <a:r>
              <a:rPr lang="de-AT" dirty="0"/>
              <a:t> and </a:t>
            </a:r>
            <a:r>
              <a:rPr lang="de-AT" b="1" dirty="0"/>
              <a:t>Text</a:t>
            </a:r>
            <a:r>
              <a:rPr lang="de-AT" dirty="0"/>
              <a:t>: Model </a:t>
            </a:r>
            <a:r>
              <a:rPr lang="de-AT" dirty="0" err="1"/>
              <a:t>based</a:t>
            </a:r>
            <a:r>
              <a:rPr lang="de-AT" dirty="0"/>
              <a:t> on </a:t>
            </a:r>
            <a:r>
              <a:rPr lang="de-AT" dirty="0" err="1"/>
              <a:t>both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                              </a:t>
            </a:r>
            <a:r>
              <a:rPr lang="de-AT" dirty="0" err="1"/>
              <a:t>cartoons</a:t>
            </a:r>
            <a:r>
              <a:rPr lang="de-AT" dirty="0"/>
              <a:t> and </a:t>
            </a:r>
            <a:r>
              <a:rPr lang="de-AT" dirty="0" err="1"/>
              <a:t>punchlines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A close up of a book&#10;&#10;Description automatically generated">
            <a:extLst>
              <a:ext uri="{FF2B5EF4-FFF2-40B4-BE49-F238E27FC236}">
                <a16:creationId xmlns:a16="http://schemas.microsoft.com/office/drawing/2014/main" id="{572B4F8A-DB6A-4987-AA4C-FF33C16FF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08" y="1166077"/>
            <a:ext cx="3849741" cy="49725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42DC2-A646-44F3-9FBE-2743373EA236}"/>
              </a:ext>
            </a:extLst>
          </p:cNvPr>
          <p:cNvCxnSpPr>
            <a:cxnSpLocks/>
          </p:cNvCxnSpPr>
          <p:nvPr/>
        </p:nvCxnSpPr>
        <p:spPr bwMode="auto">
          <a:xfrm>
            <a:off x="7177707" y="3213770"/>
            <a:ext cx="1142603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09ECEFD-93C5-4DB6-9ED2-B7E533AC1999}"/>
              </a:ext>
            </a:extLst>
          </p:cNvPr>
          <p:cNvCxnSpPr>
            <a:cxnSpLocks/>
          </p:cNvCxnSpPr>
          <p:nvPr/>
        </p:nvCxnSpPr>
        <p:spPr bwMode="auto">
          <a:xfrm>
            <a:off x="7177707" y="3717826"/>
            <a:ext cx="1224136" cy="206430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452728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</a:t>
            </a:r>
            <a:r>
              <a:rPr lang="de-AT" dirty="0" err="1"/>
              <a:t>only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AT" dirty="0" err="1"/>
              <a:t>Apply</a:t>
            </a:r>
            <a:r>
              <a:rPr lang="de-AT" dirty="0"/>
              <a:t> </a:t>
            </a:r>
            <a:r>
              <a:rPr lang="de-AT" dirty="0" err="1"/>
              <a:t>transfer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for</a:t>
            </a:r>
            <a:r>
              <a:rPr lang="de-AT" dirty="0"/>
              <a:t> </a:t>
            </a:r>
            <a:r>
              <a:rPr lang="de-AT" dirty="0" err="1"/>
              <a:t>Convolutional</a:t>
            </a:r>
            <a:r>
              <a:rPr lang="de-AT" dirty="0"/>
              <a:t> </a:t>
            </a:r>
            <a:r>
              <a:rPr lang="de-AT" dirty="0" err="1"/>
              <a:t>Neural</a:t>
            </a:r>
            <a:r>
              <a:rPr lang="de-AT" dirty="0"/>
              <a:t> Networks [4].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Real </a:t>
            </a:r>
            <a:r>
              <a:rPr lang="de-AT" dirty="0" err="1"/>
              <a:t>world</a:t>
            </a:r>
            <a:r>
              <a:rPr lang="de-AT" dirty="0"/>
              <a:t> </a:t>
            </a:r>
            <a:r>
              <a:rPr lang="de-AT" dirty="0" err="1"/>
              <a:t>domain</a:t>
            </a: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TU Berlin </a:t>
            </a:r>
            <a:r>
              <a:rPr lang="de-AT" dirty="0" err="1"/>
              <a:t>dataset</a:t>
            </a:r>
            <a:endParaRPr lang="de-AT" dirty="0"/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Google Quick, Draw! Dataset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/>
              <a:t>Custom </a:t>
            </a:r>
            <a:r>
              <a:rPr lang="de-AT" dirty="0" err="1"/>
              <a:t>filter</a:t>
            </a:r>
            <a:r>
              <a:rPr lang="de-AT" dirty="0"/>
              <a:t> </a:t>
            </a:r>
            <a:r>
              <a:rPr lang="de-AT" dirty="0" err="1"/>
              <a:t>operation</a:t>
            </a:r>
            <a:r>
              <a:rPr lang="de-AT" dirty="0"/>
              <a:t> </a:t>
            </a:r>
          </a:p>
          <a:p>
            <a:pPr marL="514350" indent="-514350">
              <a:buFont typeface="+mj-lt"/>
              <a:buAutoNum type="arabicPeriod"/>
            </a:pPr>
            <a:r>
              <a:rPr lang="de-AT" dirty="0" err="1"/>
              <a:t>Object</a:t>
            </a:r>
            <a:r>
              <a:rPr lang="de-AT" dirty="0"/>
              <a:t> </a:t>
            </a:r>
            <a:r>
              <a:rPr lang="de-AT" dirty="0" err="1"/>
              <a:t>Detection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(High-level </a:t>
            </a:r>
            <a:r>
              <a:rPr lang="de-AT" dirty="0" err="1"/>
              <a:t>semantic</a:t>
            </a:r>
            <a:r>
              <a:rPr lang="de-AT" dirty="0"/>
              <a:t> feature </a:t>
            </a:r>
            <a:r>
              <a:rPr lang="de-AT" dirty="0" err="1"/>
              <a:t>vector</a:t>
            </a:r>
            <a:r>
              <a:rPr lang="de-AT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8" name="Picture 7" descr="A close up of a cats face&#10;&#10;Description automatically generated">
            <a:extLst>
              <a:ext uri="{FF2B5EF4-FFF2-40B4-BE49-F238E27FC236}">
                <a16:creationId xmlns:a16="http://schemas.microsoft.com/office/drawing/2014/main" id="{DE271253-9B51-4FE6-8304-0B13E4006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44" y="4624531"/>
            <a:ext cx="3564691" cy="1429206"/>
          </a:xfrm>
          <a:prstGeom prst="rect">
            <a:avLst/>
          </a:prstGeom>
        </p:spPr>
      </p:pic>
      <p:pic>
        <p:nvPicPr>
          <p:cNvPr id="2050" name="Picture 2" descr="Teaser: How Do Humans Sketch Objects?">
            <a:extLst>
              <a:ext uri="{FF2B5EF4-FFF2-40B4-BE49-F238E27FC236}">
                <a16:creationId xmlns:a16="http://schemas.microsoft.com/office/drawing/2014/main" id="{6AB07C27-98BE-4DF4-81FE-79C8879C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665" y="2349674"/>
            <a:ext cx="6276949" cy="91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50A0E-B70F-49E8-BAE1-08AECE60B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1397" y="3224161"/>
            <a:ext cx="4239217" cy="140037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A9F65F-4A42-4E07-9E96-3D6E5D309B69}"/>
              </a:ext>
            </a:extLst>
          </p:cNvPr>
          <p:cNvCxnSpPr>
            <a:cxnSpLocks/>
          </p:cNvCxnSpPr>
          <p:nvPr/>
        </p:nvCxnSpPr>
        <p:spPr bwMode="auto">
          <a:xfrm flipV="1">
            <a:off x="3793331" y="2853730"/>
            <a:ext cx="1872208" cy="288032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970E3A-5869-4087-B45C-D869375D8C84}"/>
              </a:ext>
            </a:extLst>
          </p:cNvPr>
          <p:cNvCxnSpPr>
            <a:cxnSpLocks/>
          </p:cNvCxnSpPr>
          <p:nvPr/>
        </p:nvCxnSpPr>
        <p:spPr bwMode="auto">
          <a:xfrm>
            <a:off x="5763665" y="3717826"/>
            <a:ext cx="2037732" cy="216024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7A00EE-80FE-4B0C-B5D6-060A8FFF6E63}"/>
              </a:ext>
            </a:extLst>
          </p:cNvPr>
          <p:cNvCxnSpPr>
            <a:cxnSpLocks/>
          </p:cNvCxnSpPr>
          <p:nvPr/>
        </p:nvCxnSpPr>
        <p:spPr bwMode="auto">
          <a:xfrm>
            <a:off x="4801443" y="4365898"/>
            <a:ext cx="2999954" cy="792088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9693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Text </a:t>
            </a:r>
            <a:r>
              <a:rPr lang="de-AT" dirty="0" err="1"/>
              <a:t>only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AT" dirty="0"/>
              <a:t>Word </a:t>
            </a:r>
            <a:r>
              <a:rPr lang="de-AT" dirty="0" err="1"/>
              <a:t>Embeddings</a:t>
            </a:r>
            <a:endParaRPr lang="de-AT" dirty="0"/>
          </a:p>
          <a:p>
            <a:pPr lvl="1"/>
            <a:r>
              <a:rPr lang="de-AT" dirty="0" err="1"/>
              <a:t>GloVE</a:t>
            </a:r>
            <a:r>
              <a:rPr lang="de-AT" dirty="0"/>
              <a:t> [7]</a:t>
            </a:r>
          </a:p>
          <a:p>
            <a:pPr lvl="1"/>
            <a:r>
              <a:rPr lang="de-AT" dirty="0"/>
              <a:t>TF-IDF</a:t>
            </a:r>
          </a:p>
          <a:p>
            <a:pPr lvl="1"/>
            <a:r>
              <a:rPr lang="de-AT" dirty="0" err="1"/>
              <a:t>ELMo</a:t>
            </a:r>
            <a:r>
              <a:rPr lang="de-AT" dirty="0"/>
              <a:t> [6]</a:t>
            </a:r>
          </a:p>
          <a:p>
            <a:r>
              <a:rPr lang="de-AT" dirty="0" err="1"/>
              <a:t>Recurrent</a:t>
            </a:r>
            <a:r>
              <a:rPr lang="de-AT" dirty="0"/>
              <a:t> </a:t>
            </a:r>
            <a:r>
              <a:rPr lang="de-AT" dirty="0" err="1"/>
              <a:t>architectures</a:t>
            </a:r>
            <a:r>
              <a:rPr lang="de-AT" dirty="0"/>
              <a:t> [5]</a:t>
            </a:r>
          </a:p>
          <a:p>
            <a:r>
              <a:rPr lang="de-AT" dirty="0" err="1"/>
              <a:t>Automated</a:t>
            </a:r>
            <a:r>
              <a:rPr lang="de-AT" dirty="0"/>
              <a:t> </a:t>
            </a:r>
            <a:r>
              <a:rPr lang="de-AT" dirty="0" err="1"/>
              <a:t>Machine</a:t>
            </a:r>
            <a:r>
              <a:rPr lang="de-AT" dirty="0"/>
              <a:t> Learning</a:t>
            </a:r>
          </a:p>
          <a:p>
            <a:r>
              <a:rPr lang="de-AT" dirty="0" err="1"/>
              <a:t>Sentence</a:t>
            </a:r>
            <a:r>
              <a:rPr lang="de-AT" dirty="0"/>
              <a:t> </a:t>
            </a:r>
            <a:r>
              <a:rPr lang="de-AT" dirty="0" err="1"/>
              <a:t>embedding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138429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0E67E-6DA5-4C74-BB0E-261734A3249E}"/>
              </a:ext>
            </a:extLst>
          </p:cNvPr>
          <p:cNvSpPr txBox="1"/>
          <p:nvPr/>
        </p:nvSpPr>
        <p:spPr>
          <a:xfrm>
            <a:off x="7454175" y="1106374"/>
            <a:ext cx="2353529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388555-BE11-425C-AB96-743436216D31}"/>
              </a:ext>
            </a:extLst>
          </p:cNvPr>
          <p:cNvSpPr txBox="1"/>
          <p:nvPr/>
        </p:nvSpPr>
        <p:spPr>
          <a:xfrm>
            <a:off x="7158421" y="1968543"/>
            <a:ext cx="294503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nsolas" panose="020B0609020204030204" pitchFamily="49" charset="0"/>
              </a:rPr>
              <a:t>ELMo</a:t>
            </a:r>
            <a:r>
              <a:rPr lang="en-US" sz="2800" dirty="0">
                <a:latin typeface="Consolas" panose="020B0609020204030204" pitchFamily="49" charset="0"/>
              </a:rPr>
              <a:t> embedding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E84A2E-3DC8-42CD-93D0-1E6E94FDE1DB}"/>
              </a:ext>
            </a:extLst>
          </p:cNvPr>
          <p:cNvSpPr txBox="1"/>
          <p:nvPr/>
        </p:nvSpPr>
        <p:spPr>
          <a:xfrm>
            <a:off x="7257005" y="2890299"/>
            <a:ext cx="27478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LSTM encoding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594E41-CABA-4EAC-8010-B94CF2D1DC2F}"/>
              </a:ext>
            </a:extLst>
          </p:cNvPr>
          <p:cNvSpPr txBox="1"/>
          <p:nvPr/>
        </p:nvSpPr>
        <p:spPr>
          <a:xfrm>
            <a:off x="7059836" y="3711955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0456A0-A33F-46D6-99A4-7188C5523BD8}"/>
              </a:ext>
            </a:extLst>
          </p:cNvPr>
          <p:cNvSpPr txBox="1"/>
          <p:nvPr/>
        </p:nvSpPr>
        <p:spPr>
          <a:xfrm>
            <a:off x="7059836" y="4614248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671234-89EC-4C37-B6EB-F46B1491A53E}"/>
              </a:ext>
            </a:extLst>
          </p:cNvPr>
          <p:cNvCxnSpPr>
            <a:cxnSpLocks/>
            <a:endCxn id="11" idx="0"/>
          </p:cNvCxnSpPr>
          <p:nvPr/>
        </p:nvCxnSpPr>
        <p:spPr bwMode="auto">
          <a:xfrm>
            <a:off x="8630940" y="1633702"/>
            <a:ext cx="0" cy="33484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404748B-7A34-405D-B57F-6DF33ED64C21}"/>
              </a:ext>
            </a:extLst>
          </p:cNvPr>
          <p:cNvCxnSpPr>
            <a:cxnSpLocks/>
          </p:cNvCxnSpPr>
          <p:nvPr/>
        </p:nvCxnSpPr>
        <p:spPr bwMode="auto">
          <a:xfrm>
            <a:off x="8630937" y="2527512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926FD3-CDE8-4C0D-9002-453FA4E57719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>
            <a:off x="8630939" y="3413519"/>
            <a:ext cx="2" cy="3043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604061-7D28-4225-8449-E31797AE415E}"/>
              </a:ext>
            </a:extLst>
          </p:cNvPr>
          <p:cNvCxnSpPr>
            <a:cxnSpLocks/>
          </p:cNvCxnSpPr>
          <p:nvPr/>
        </p:nvCxnSpPr>
        <p:spPr bwMode="auto">
          <a:xfrm>
            <a:off x="8630937" y="4235175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217005-8820-4E86-A2E3-D2F7DBDE3BC0}"/>
              </a:ext>
            </a:extLst>
          </p:cNvPr>
          <p:cNvCxnSpPr>
            <a:cxnSpLocks/>
          </p:cNvCxnSpPr>
          <p:nvPr/>
        </p:nvCxnSpPr>
        <p:spPr bwMode="auto">
          <a:xfrm>
            <a:off x="8630937" y="5137468"/>
            <a:ext cx="4" cy="37085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8089CD9-DD73-4E51-B909-2FA36712BB85}"/>
              </a:ext>
            </a:extLst>
          </p:cNvPr>
          <p:cNvSpPr txBox="1"/>
          <p:nvPr/>
        </p:nvSpPr>
        <p:spPr>
          <a:xfrm>
            <a:off x="7355590" y="5503949"/>
            <a:ext cx="255069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&lt;prediction&gt;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245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6E4A81F1-6404-4FB5-8A3A-A82538E21DD4}"/>
              </a:ext>
            </a:extLst>
          </p:cNvPr>
          <p:cNvSpPr/>
          <p:nvPr/>
        </p:nvSpPr>
        <p:spPr bwMode="auto">
          <a:xfrm>
            <a:off x="225115" y="1623765"/>
            <a:ext cx="11129056" cy="3255068"/>
          </a:xfrm>
          <a:prstGeom prst="rect">
            <a:avLst/>
          </a:prstGeom>
          <a:solidFill>
            <a:srgbClr val="EAEAEA"/>
          </a:solidFill>
          <a:ln w="28575" cap="flat" cmpd="sng" algn="ctr">
            <a:solidFill>
              <a:schemeClr val="accent5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A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de-AT" dirty="0"/>
              <a:t>Cascade multiple </a:t>
            </a:r>
            <a:r>
              <a:rPr lang="de-AT" dirty="0" err="1"/>
              <a:t>separately</a:t>
            </a:r>
            <a:r>
              <a:rPr lang="de-AT" dirty="0"/>
              <a:t> </a:t>
            </a:r>
            <a:r>
              <a:rPr lang="de-AT" dirty="0" err="1"/>
              <a:t>trained</a:t>
            </a:r>
            <a:r>
              <a:rPr lang="de-AT" dirty="0"/>
              <a:t> </a:t>
            </a:r>
            <a:r>
              <a:rPr lang="de-AT" dirty="0" err="1"/>
              <a:t>classifiers</a:t>
            </a:r>
            <a:r>
              <a:rPr lang="de-AT" dirty="0"/>
              <a:t> </a:t>
            </a:r>
            <a:r>
              <a:rPr lang="de-AT" dirty="0" err="1"/>
              <a:t>into</a:t>
            </a:r>
            <a:r>
              <a:rPr lang="de-AT" dirty="0"/>
              <a:t> final </a:t>
            </a:r>
            <a:r>
              <a:rPr lang="de-AT" dirty="0" err="1"/>
              <a:t>regressor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A2A673-5D16-4815-A9BF-653E5384DC3E}"/>
              </a:ext>
            </a:extLst>
          </p:cNvPr>
          <p:cNvSpPr txBox="1"/>
          <p:nvPr/>
        </p:nvSpPr>
        <p:spPr>
          <a:xfrm>
            <a:off x="225115" y="1623765"/>
            <a:ext cx="23535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8965B-E930-4A70-B1B6-E09CCCCFEF9C}"/>
              </a:ext>
            </a:extLst>
          </p:cNvPr>
          <p:cNvSpPr txBox="1"/>
          <p:nvPr/>
        </p:nvSpPr>
        <p:spPr>
          <a:xfrm>
            <a:off x="1578930" y="2176183"/>
            <a:ext cx="373371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err="1">
                <a:latin typeface="Consolas" panose="020B0609020204030204" pitchFamily="49" charset="0"/>
              </a:rPr>
              <a:t>ELMo</a:t>
            </a:r>
            <a:r>
              <a:rPr lang="en-US" sz="2800" dirty="0">
                <a:latin typeface="Consolas" panose="020B0609020204030204" pitchFamily="49" charset="0"/>
              </a:rPr>
              <a:t> + </a:t>
            </a:r>
            <a:r>
              <a:rPr lang="en-US" sz="2800" dirty="0" err="1">
                <a:latin typeface="Consolas" panose="020B0609020204030204" pitchFamily="49" charset="0"/>
              </a:rPr>
              <a:t>GloVE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sentence embedding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D568D-F728-4AE6-937D-6B649ECF15B6}"/>
              </a:ext>
            </a:extLst>
          </p:cNvPr>
          <p:cNvSpPr txBox="1"/>
          <p:nvPr/>
        </p:nvSpPr>
        <p:spPr>
          <a:xfrm>
            <a:off x="1877086" y="3385622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170287-B1A2-498B-B8CF-03560A3B8D36}"/>
              </a:ext>
            </a:extLst>
          </p:cNvPr>
          <p:cNvSpPr txBox="1"/>
          <p:nvPr/>
        </p:nvSpPr>
        <p:spPr>
          <a:xfrm>
            <a:off x="1873707" y="4188999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98764-C675-40FD-9202-F7B15CDA54A0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 bwMode="auto">
          <a:xfrm>
            <a:off x="2578644" y="1885375"/>
            <a:ext cx="867143" cy="29080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FCD9FA4-DECA-4BBC-B022-4AA96EF55A8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 bwMode="auto">
          <a:xfrm>
            <a:off x="3445787" y="3130290"/>
            <a:ext cx="2403" cy="2553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BD7A4A-F51D-44E7-B928-D4CA628037F4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 bwMode="auto">
          <a:xfrm flipH="1">
            <a:off x="3444811" y="3908842"/>
            <a:ext cx="3379" cy="2801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7C6135-D777-47D8-9631-B6E9739635B9}"/>
              </a:ext>
            </a:extLst>
          </p:cNvPr>
          <p:cNvCxnSpPr>
            <a:cxnSpLocks/>
            <a:stCxn id="13" idx="2"/>
            <a:endCxn id="38" idx="0"/>
          </p:cNvCxnSpPr>
          <p:nvPr/>
        </p:nvCxnSpPr>
        <p:spPr bwMode="auto">
          <a:xfrm>
            <a:off x="3444811" y="4712219"/>
            <a:ext cx="0" cy="93107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D6A8808-5DDD-42A2-B480-74A1D9171DB4}"/>
              </a:ext>
            </a:extLst>
          </p:cNvPr>
          <p:cNvSpPr txBox="1"/>
          <p:nvPr/>
        </p:nvSpPr>
        <p:spPr>
          <a:xfrm>
            <a:off x="7074864" y="5446018"/>
            <a:ext cx="4719562" cy="9541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&lt;returns whether input </a:t>
            </a:r>
          </a:p>
          <a:p>
            <a:r>
              <a:rPr lang="en-US" sz="2800" dirty="0">
                <a:latin typeface="Consolas" panose="020B0609020204030204" pitchFamily="49" charset="0"/>
              </a:rPr>
              <a:t> is in given class&gt; 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2EB9F9-72C9-460A-9ABE-776D0158391B}"/>
              </a:ext>
            </a:extLst>
          </p:cNvPr>
          <p:cNvSpPr txBox="1"/>
          <p:nvPr/>
        </p:nvSpPr>
        <p:spPr>
          <a:xfrm>
            <a:off x="5521523" y="1567006"/>
            <a:ext cx="1959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&lt;cartoon&gt;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3E63AD-4DA3-43D6-80A8-1A60445021DB}"/>
              </a:ext>
            </a:extLst>
          </p:cNvPr>
          <p:cNvSpPr txBox="1"/>
          <p:nvPr/>
        </p:nvSpPr>
        <p:spPr>
          <a:xfrm>
            <a:off x="8035098" y="1773997"/>
            <a:ext cx="2353529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Autoencoder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C2E6664-2868-4B89-BD4B-95C96103BC49}"/>
              </a:ext>
            </a:extLst>
          </p:cNvPr>
          <p:cNvCxnSpPr>
            <a:cxnSpLocks/>
            <a:stCxn id="32" idx="3"/>
            <a:endCxn id="33" idx="1"/>
          </p:cNvCxnSpPr>
          <p:nvPr/>
        </p:nvCxnSpPr>
        <p:spPr bwMode="auto">
          <a:xfrm>
            <a:off x="7480714" y="1828616"/>
            <a:ext cx="554384" cy="20699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677E22-22F9-4104-8A7F-FC02440049E6}"/>
              </a:ext>
            </a:extLst>
          </p:cNvPr>
          <p:cNvSpPr txBox="1"/>
          <p:nvPr/>
        </p:nvSpPr>
        <p:spPr>
          <a:xfrm>
            <a:off x="8339830" y="3385622"/>
            <a:ext cx="1762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3x3 conv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19211-F47F-49A8-9CBA-6F01A3A92188}"/>
              </a:ext>
            </a:extLst>
          </p:cNvPr>
          <p:cNvSpPr txBox="1"/>
          <p:nvPr/>
        </p:nvSpPr>
        <p:spPr>
          <a:xfrm>
            <a:off x="8330851" y="2558827"/>
            <a:ext cx="176202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5x5 conv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F7B943-44B8-40DB-BFF3-46391A152986}"/>
              </a:ext>
            </a:extLst>
          </p:cNvPr>
          <p:cNvSpPr txBox="1"/>
          <p:nvPr/>
        </p:nvSpPr>
        <p:spPr>
          <a:xfrm>
            <a:off x="7649736" y="4188999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4D8F1CF-C43D-4D38-AABF-060DF52C5178}"/>
              </a:ext>
            </a:extLst>
          </p:cNvPr>
          <p:cNvSpPr txBox="1"/>
          <p:nvPr/>
        </p:nvSpPr>
        <p:spPr>
          <a:xfrm>
            <a:off x="1873707" y="5643291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349A18FE-301C-41C1-9254-D5816AF3FA81}"/>
              </a:ext>
            </a:extLst>
          </p:cNvPr>
          <p:cNvCxnSpPr>
            <a:cxnSpLocks/>
            <a:stCxn id="33" idx="2"/>
            <a:endCxn id="36" idx="0"/>
          </p:cNvCxnSpPr>
          <p:nvPr/>
        </p:nvCxnSpPr>
        <p:spPr bwMode="auto">
          <a:xfrm flipH="1">
            <a:off x="9211862" y="2297217"/>
            <a:ext cx="1" cy="2616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544FA9-CC61-4085-9673-D589ADCFD637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 bwMode="auto">
          <a:xfrm>
            <a:off x="9211862" y="3082047"/>
            <a:ext cx="8979" cy="30357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6D664C-09B9-44FF-AB93-F91F7DD5EBA8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 bwMode="auto">
          <a:xfrm flipH="1">
            <a:off x="9220840" y="3908842"/>
            <a:ext cx="1" cy="2801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413B54F-1F07-47F6-9A1D-23AD7604B3E7}"/>
              </a:ext>
            </a:extLst>
          </p:cNvPr>
          <p:cNvCxnSpPr>
            <a:cxnSpLocks/>
            <a:stCxn id="37" idx="1"/>
            <a:endCxn id="13" idx="3"/>
          </p:cNvCxnSpPr>
          <p:nvPr/>
        </p:nvCxnSpPr>
        <p:spPr bwMode="auto">
          <a:xfrm flipH="1">
            <a:off x="5015914" y="4450609"/>
            <a:ext cx="2633822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5339ABF-6CCA-43AA-B499-24BBFFF28D97}"/>
              </a:ext>
            </a:extLst>
          </p:cNvPr>
          <p:cNvCxnSpPr>
            <a:cxnSpLocks/>
            <a:stCxn id="38" idx="3"/>
            <a:endCxn id="20" idx="1"/>
          </p:cNvCxnSpPr>
          <p:nvPr/>
        </p:nvCxnSpPr>
        <p:spPr bwMode="auto">
          <a:xfrm>
            <a:off x="5015914" y="5904901"/>
            <a:ext cx="2058950" cy="181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E3DC4098-14CF-4336-9C61-9122FDF7642C}"/>
              </a:ext>
            </a:extLst>
          </p:cNvPr>
          <p:cNvSpPr txBox="1"/>
          <p:nvPr/>
        </p:nvSpPr>
        <p:spPr>
          <a:xfrm>
            <a:off x="8630200" y="4811518"/>
            <a:ext cx="2703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>
                <a:latin typeface="Calibri" panose="020F0502020204030204" pitchFamily="34" charset="0"/>
              </a:rPr>
              <a:t>Feature Extractor</a:t>
            </a:r>
            <a:endParaRPr lang="en-AT" sz="2800" i="1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21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AEB923-58D7-4634-A4A9-2C0D3B677B50}"/>
              </a:ext>
            </a:extLst>
          </p:cNvPr>
          <p:cNvSpPr txBox="1"/>
          <p:nvPr/>
        </p:nvSpPr>
        <p:spPr>
          <a:xfrm>
            <a:off x="425751" y="2414882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1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3047B2-D609-4506-A180-1307F2787AEF}"/>
              </a:ext>
            </a:extLst>
          </p:cNvPr>
          <p:cNvSpPr txBox="1"/>
          <p:nvPr/>
        </p:nvSpPr>
        <p:spPr>
          <a:xfrm>
            <a:off x="3744058" y="1358467"/>
            <a:ext cx="2353529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&lt;punchline&gt;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0D6466-5636-4686-B173-FAE389914686}"/>
              </a:ext>
            </a:extLst>
          </p:cNvPr>
          <p:cNvSpPr txBox="1"/>
          <p:nvPr/>
        </p:nvSpPr>
        <p:spPr>
          <a:xfrm>
            <a:off x="6097587" y="1341562"/>
            <a:ext cx="1959191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&lt;cartoon&gt;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A987A-63BD-4D5C-B39C-40C846E05203}"/>
              </a:ext>
            </a:extLst>
          </p:cNvPr>
          <p:cNvSpPr txBox="1"/>
          <p:nvPr/>
        </p:nvSpPr>
        <p:spPr>
          <a:xfrm>
            <a:off x="4081363" y="2420775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2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98387EC-47C9-4301-B51E-935356C70FF4}"/>
              </a:ext>
            </a:extLst>
          </p:cNvPr>
          <p:cNvSpPr txBox="1"/>
          <p:nvPr/>
        </p:nvSpPr>
        <p:spPr>
          <a:xfrm>
            <a:off x="8473851" y="2414881"/>
            <a:ext cx="353654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onsolas" panose="020B0609020204030204" pitchFamily="49" charset="0"/>
              </a:rPr>
              <a:t>Feature extractor</a:t>
            </a:r>
          </a:p>
          <a:p>
            <a:pPr algn="ctr"/>
            <a:r>
              <a:rPr lang="en-US" sz="2800" dirty="0">
                <a:latin typeface="Consolas" panose="020B0609020204030204" pitchFamily="49" charset="0"/>
              </a:rPr>
              <a:t>funniness 7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ECD794-A0CF-43B0-A74B-AF785531E6FF}"/>
              </a:ext>
            </a:extLst>
          </p:cNvPr>
          <p:cNvSpPr txBox="1"/>
          <p:nvPr/>
        </p:nvSpPr>
        <p:spPr>
          <a:xfrm>
            <a:off x="7617909" y="2698696"/>
            <a:ext cx="85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</a:rPr>
              <a:t>…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E625E7-C28C-4A7B-B36D-6829A16FC250}"/>
              </a:ext>
            </a:extLst>
          </p:cNvPr>
          <p:cNvSpPr txBox="1"/>
          <p:nvPr/>
        </p:nvSpPr>
        <p:spPr>
          <a:xfrm>
            <a:off x="4526483" y="4151241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BB81D8-0181-4B70-8BB9-04173D4D0418}"/>
              </a:ext>
            </a:extLst>
          </p:cNvPr>
          <p:cNvSpPr txBox="1"/>
          <p:nvPr/>
        </p:nvSpPr>
        <p:spPr>
          <a:xfrm>
            <a:off x="4526482" y="4994806"/>
            <a:ext cx="31422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Fully connected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B3039D-707C-43F2-BFBB-7CBC5B4E42E5}"/>
              </a:ext>
            </a:extLst>
          </p:cNvPr>
          <p:cNvCxnSpPr>
            <a:cxnSpLocks/>
            <a:stCxn id="10" idx="2"/>
            <a:endCxn id="24" idx="0"/>
          </p:cNvCxnSpPr>
          <p:nvPr/>
        </p:nvCxnSpPr>
        <p:spPr bwMode="auto">
          <a:xfrm>
            <a:off x="2194024" y="3368989"/>
            <a:ext cx="3903563" cy="7822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CAA21C-3DEF-469E-9033-3081DA3ED85D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 bwMode="auto">
          <a:xfrm>
            <a:off x="5849636" y="3374882"/>
            <a:ext cx="247951" cy="7763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729B03-C7BC-4B79-B900-239998D887FD}"/>
              </a:ext>
            </a:extLst>
          </p:cNvPr>
          <p:cNvCxnSpPr>
            <a:cxnSpLocks/>
            <a:stCxn id="22" idx="2"/>
            <a:endCxn id="24" idx="0"/>
          </p:cNvCxnSpPr>
          <p:nvPr/>
        </p:nvCxnSpPr>
        <p:spPr bwMode="auto">
          <a:xfrm flipH="1">
            <a:off x="6097587" y="3368988"/>
            <a:ext cx="4144537" cy="78225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87681D0-0D8E-4DF1-892C-36044947755D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 bwMode="auto">
          <a:xfrm flipH="1">
            <a:off x="6097586" y="4674461"/>
            <a:ext cx="1" cy="32034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D0E561-E217-4CF5-8641-21301F6D3F98}"/>
              </a:ext>
            </a:extLst>
          </p:cNvPr>
          <p:cNvSpPr txBox="1"/>
          <p:nvPr/>
        </p:nvSpPr>
        <p:spPr>
          <a:xfrm>
            <a:off x="4427897" y="5839337"/>
            <a:ext cx="3339376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</a:rPr>
              <a:t>&lt;funniness 1-7&gt; </a:t>
            </a:r>
            <a:endParaRPr lang="en-AT" sz="2800" dirty="0" err="1">
              <a:latin typeface="Consolas" panose="020B0609020204030204" pitchFamily="49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5244BCA-D718-4AB3-87DC-13F88CCFA567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 bwMode="auto">
          <a:xfrm flipH="1">
            <a:off x="6097585" y="5518026"/>
            <a:ext cx="1" cy="3213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2CA6F6B-B508-4ECB-9F3C-0F62CFAB38E5}"/>
              </a:ext>
            </a:extLst>
          </p:cNvPr>
          <p:cNvCxnSpPr>
            <a:cxnSpLocks/>
          </p:cNvCxnSpPr>
          <p:nvPr/>
        </p:nvCxnSpPr>
        <p:spPr bwMode="auto">
          <a:xfrm flipH="1">
            <a:off x="5793921" y="186829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0500D57-EC35-452C-B958-EE9B942E561F}"/>
              </a:ext>
            </a:extLst>
          </p:cNvPr>
          <p:cNvCxnSpPr>
            <a:cxnSpLocks/>
          </p:cNvCxnSpPr>
          <p:nvPr/>
        </p:nvCxnSpPr>
        <p:spPr bwMode="auto">
          <a:xfrm flipH="1">
            <a:off x="2053750" y="186829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EAB0EEF-AF33-48C0-98BF-5F8F2460B854}"/>
              </a:ext>
            </a:extLst>
          </p:cNvPr>
          <p:cNvCxnSpPr>
            <a:cxnSpLocks/>
          </p:cNvCxnSpPr>
          <p:nvPr/>
        </p:nvCxnSpPr>
        <p:spPr bwMode="auto">
          <a:xfrm flipH="1">
            <a:off x="10249054" y="1877684"/>
            <a:ext cx="1" cy="56761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56590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Approaches</a:t>
            </a:r>
            <a:r>
              <a:rPr lang="de-AT" dirty="0"/>
              <a:t> – Visual and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de-AT" dirty="0" err="1"/>
              <a:t>Convolutional</a:t>
            </a:r>
            <a:r>
              <a:rPr lang="de-AT" dirty="0"/>
              <a:t> Autoencoder [4]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19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" name="Picture 9" descr="A picture containing photo, building, cat, looking&#10;&#10;Description automatically generated">
            <a:extLst>
              <a:ext uri="{FF2B5EF4-FFF2-40B4-BE49-F238E27FC236}">
                <a16:creationId xmlns:a16="http://schemas.microsoft.com/office/drawing/2014/main" id="{4C47CAF3-0667-45F7-806E-6EACB5CE0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609" y="2062943"/>
            <a:ext cx="4720124" cy="3167051"/>
          </a:xfrm>
          <a:prstGeom prst="rect">
            <a:avLst/>
          </a:prstGeom>
        </p:spPr>
      </p:pic>
      <p:pic>
        <p:nvPicPr>
          <p:cNvPr id="12" name="Picture 11" descr="An old photo of a person&#10;&#10;Description automatically generated">
            <a:extLst>
              <a:ext uri="{FF2B5EF4-FFF2-40B4-BE49-F238E27FC236}">
                <a16:creationId xmlns:a16="http://schemas.microsoft.com/office/drawing/2014/main" id="{1C933892-5376-46A5-B7BA-E525A1FED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442" y="2077228"/>
            <a:ext cx="4720124" cy="314268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4E15382-9568-4BF2-9D67-8252DDFB3BCA}"/>
              </a:ext>
            </a:extLst>
          </p:cNvPr>
          <p:cNvCxnSpPr>
            <a:cxnSpLocks/>
          </p:cNvCxnSpPr>
          <p:nvPr/>
        </p:nvCxnSpPr>
        <p:spPr bwMode="auto">
          <a:xfrm>
            <a:off x="5881563" y="3646468"/>
            <a:ext cx="504056" cy="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903736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Gary Larson and </a:t>
            </a:r>
            <a:r>
              <a:rPr lang="de-AT" dirty="0" err="1"/>
              <a:t>his</a:t>
            </a:r>
            <a:r>
              <a:rPr lang="de-AT" dirty="0"/>
              <a:t> </a:t>
            </a:r>
            <a:r>
              <a:rPr lang="de-AT" dirty="0" err="1"/>
              <a:t>cartoons</a:t>
            </a:r>
            <a:endParaRPr lang="de-AT" dirty="0"/>
          </a:p>
          <a:p>
            <a:r>
              <a:rPr lang="de-AT" dirty="0" err="1">
                <a:solidFill>
                  <a:srgbClr val="080808"/>
                </a:solidFill>
              </a:rPr>
              <a:t>Aim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>
                <a:solidFill>
                  <a:srgbClr val="080808"/>
                </a:solidFill>
              </a:rPr>
              <a:t>Computational Humor</a:t>
            </a:r>
          </a:p>
          <a:p>
            <a:r>
              <a:rPr lang="de-AT" dirty="0">
                <a:solidFill>
                  <a:srgbClr val="080808"/>
                </a:solidFill>
              </a:rPr>
              <a:t>Dataset</a:t>
            </a:r>
          </a:p>
          <a:p>
            <a:r>
              <a:rPr lang="de-AT" dirty="0" err="1">
                <a:solidFill>
                  <a:srgbClr val="080808"/>
                </a:solidFill>
              </a:rPr>
              <a:t>Approaches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Results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Conclusion</a:t>
            </a:r>
            <a:endParaRPr lang="de-AT" dirty="0">
              <a:solidFill>
                <a:srgbClr val="080808"/>
              </a:solidFill>
            </a:endParaRPr>
          </a:p>
          <a:p>
            <a:r>
              <a:rPr lang="de-AT" dirty="0" err="1">
                <a:solidFill>
                  <a:srgbClr val="080808"/>
                </a:solidFill>
              </a:rPr>
              <a:t>Reproducibility</a:t>
            </a:r>
            <a:endParaRPr lang="de-AT" dirty="0">
              <a:solidFill>
                <a:srgbClr val="080808"/>
              </a:solidFill>
            </a:endParaRPr>
          </a:p>
          <a:p>
            <a:endParaRPr lang="de-AT" dirty="0">
              <a:solidFill>
                <a:srgbClr val="080808"/>
              </a:solidFill>
            </a:endParaRPr>
          </a:p>
          <a:p>
            <a:endParaRPr lang="de-AT" dirty="0">
              <a:solidFill>
                <a:srgbClr val="08080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AD4059-5833-4573-8805-9408A56C5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777" y="1009743"/>
            <a:ext cx="4113469" cy="528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20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0362ED29-24DF-43D1-B1B0-8CA8573E2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388224"/>
              </p:ext>
            </p:extLst>
          </p:nvPr>
        </p:nvGraphicFramePr>
        <p:xfrm>
          <a:off x="1057027" y="1059322"/>
          <a:ext cx="10081120" cy="5184760"/>
        </p:xfrm>
        <a:graphic>
          <a:graphicData uri="http://schemas.openxmlformats.org/drawingml/2006/table">
            <a:tbl>
              <a:tblPr firstRow="1" bandRow="1"/>
              <a:tblGrid>
                <a:gridCol w="5472608">
                  <a:extLst>
                    <a:ext uri="{9D8B030D-6E8A-4147-A177-3AD203B41FA5}">
                      <a16:colId xmlns:a16="http://schemas.microsoft.com/office/drawing/2014/main" val="1183645042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876697973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15192585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278953469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856490093"/>
                    </a:ext>
                  </a:extLst>
                </a:gridCol>
              </a:tblGrid>
              <a:tr h="42988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Experiment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Test MAE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Test </a:t>
                      </a:r>
                      <a:r>
                        <a:rPr lang="de-AT" sz="2000" dirty="0" err="1">
                          <a:effectLst/>
                          <a:latin typeface="+mj-lt"/>
                        </a:rPr>
                        <a:t>Accuracy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Text 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Visual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37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Most Frequent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2.26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00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Average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1.57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11.65%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3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Baseline Random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2.17 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13.65%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864297"/>
                  </a:ext>
                </a:extLst>
              </a:tr>
              <a:tr h="141008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Simple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275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>
                          <a:effectLst/>
                          <a:latin typeface="+mj-lt"/>
                        </a:rPr>
                        <a:t>Transfer Learning CNN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1.96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827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j-lt"/>
                        </a:rPr>
                        <a:t>Transfer Learning CNN  (with data augmentation)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2.01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1" dirty="0">
                          <a:effectLst/>
                          <a:latin typeface="+mj-lt"/>
                        </a:rPr>
                        <a:t>26.10%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249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 err="1">
                          <a:effectLst/>
                          <a:latin typeface="+mj-lt"/>
                        </a:rPr>
                        <a:t>ELMo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1.84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25.70%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AT" sz="200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3913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+mj-lt"/>
                        </a:rPr>
                        <a:t>AutoML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Model with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ELMo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Vectors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2.12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24.50%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0632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>
                          <a:effectLst/>
                          <a:latin typeface="+mj-lt"/>
                        </a:rPr>
                        <a:t>AutoML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Model with TFIDF Vectors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2.23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24.90%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3271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dirty="0" err="1">
                          <a:effectLst/>
                          <a:latin typeface="+mj-lt"/>
                        </a:rPr>
                        <a:t>Two</a:t>
                      </a:r>
                      <a:r>
                        <a:rPr lang="de-AT" sz="2000" dirty="0">
                          <a:effectLst/>
                          <a:latin typeface="+mj-lt"/>
                        </a:rPr>
                        <a:t> Stage Model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1.6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18.80%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1389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j-lt"/>
                        </a:rPr>
                        <a:t>Two Stage Model with Cartoons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1" dirty="0">
                          <a:effectLst/>
                          <a:latin typeface="+mj-lt"/>
                        </a:rPr>
                        <a:t>1.57 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16.06%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010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  <a:latin typeface="+mj-lt"/>
                        </a:rPr>
                        <a:t>Two Stage Model with </a:t>
                      </a:r>
                      <a:r>
                        <a:rPr lang="en-US" sz="2000" dirty="0" err="1">
                          <a:effectLst/>
                          <a:latin typeface="+mj-lt"/>
                        </a:rPr>
                        <a:t>Autoencoded</a:t>
                      </a:r>
                      <a:r>
                        <a:rPr lang="en-US" sz="2000" dirty="0">
                          <a:effectLst/>
                          <a:latin typeface="+mj-lt"/>
                        </a:rPr>
                        <a:t> Cartoons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>
                          <a:effectLst/>
                          <a:latin typeface="+mj-lt"/>
                        </a:rPr>
                        <a:t>1.58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dirty="0">
                          <a:effectLst/>
                          <a:latin typeface="+mj-lt"/>
                        </a:rPr>
                        <a:t>14.46%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AT" sz="20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✓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5809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0961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Results</a:t>
            </a:r>
            <a:endParaRPr lang="de-AT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FC1626C-0324-48ED-AB86-E97C079F3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9329" y="1111578"/>
            <a:ext cx="5992061" cy="505848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21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A17739-9DDD-44F7-9DD4-951872B3F2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52"/>
          <a:stretch/>
        </p:blipFill>
        <p:spPr>
          <a:xfrm>
            <a:off x="5944335" y="1094964"/>
            <a:ext cx="2870057" cy="503942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69C6C4D-8490-4D49-AE46-F56C1A9CA1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5" t="6706"/>
          <a:stretch/>
        </p:blipFill>
        <p:spPr>
          <a:xfrm rot="5400000">
            <a:off x="8955134" y="2376547"/>
            <a:ext cx="2857958" cy="29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279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Reproducibility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 dirty="0"/>
              <a:t>Two new datasets: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AT" i="1" dirty="0">
                <a:solidFill>
                  <a:srgbClr val="080808"/>
                </a:solidFill>
              </a:rPr>
              <a:t>Future</a:t>
            </a:r>
            <a:r>
              <a:rPr lang="de-AT" dirty="0">
                <a:solidFill>
                  <a:srgbClr val="080808"/>
                </a:solidFill>
              </a:rPr>
              <a:t>: </a:t>
            </a:r>
            <a:r>
              <a:rPr lang="de-AT" dirty="0" err="1">
                <a:solidFill>
                  <a:srgbClr val="080808"/>
                </a:solidFill>
              </a:rPr>
              <a:t>From</a:t>
            </a:r>
            <a:r>
              <a:rPr lang="de-AT" dirty="0">
                <a:solidFill>
                  <a:srgbClr val="080808"/>
                </a:solidFill>
              </a:rPr>
              <a:t> </a:t>
            </a:r>
            <a:r>
              <a:rPr lang="de-AT" dirty="0" err="1">
                <a:solidFill>
                  <a:srgbClr val="080808"/>
                </a:solidFill>
              </a:rPr>
              <a:t>myself</a:t>
            </a:r>
            <a:r>
              <a:rPr lang="de-AT" dirty="0">
                <a:solidFill>
                  <a:srgbClr val="080808"/>
                </a:solidFill>
              </a:rPr>
              <a:t>, </a:t>
            </a:r>
            <a:r>
              <a:rPr lang="de-AT" dirty="0" err="1">
                <a:solidFill>
                  <a:srgbClr val="080808"/>
                </a:solidFill>
              </a:rPr>
              <a:t>annotated</a:t>
            </a:r>
            <a:r>
              <a:rPr lang="de-AT" dirty="0">
                <a:solidFill>
                  <a:srgbClr val="080808"/>
                </a:solidFill>
              </a:rPr>
              <a:t> 1 </a:t>
            </a:r>
            <a:r>
              <a:rPr lang="de-AT" dirty="0" err="1">
                <a:solidFill>
                  <a:srgbClr val="080808"/>
                </a:solidFill>
              </a:rPr>
              <a:t>year</a:t>
            </a:r>
            <a:r>
              <a:rPr lang="de-AT" dirty="0">
                <a:solidFill>
                  <a:srgbClr val="080808"/>
                </a:solidFill>
              </a:rPr>
              <a:t> </a:t>
            </a:r>
            <a:r>
              <a:rPr lang="de-AT" dirty="0" err="1">
                <a:solidFill>
                  <a:srgbClr val="080808"/>
                </a:solidFill>
              </a:rPr>
              <a:t>later</a:t>
            </a:r>
            <a:r>
              <a:rPr lang="de-AT" dirty="0">
                <a:solidFill>
                  <a:srgbClr val="080808"/>
                </a:solidFill>
              </a:rPr>
              <a:t> after initial </a:t>
            </a:r>
            <a:r>
              <a:rPr lang="de-AT" dirty="0" err="1">
                <a:solidFill>
                  <a:srgbClr val="080808"/>
                </a:solidFill>
              </a:rPr>
              <a:t>annotation</a:t>
            </a:r>
            <a:endParaRPr lang="de-AT" dirty="0">
              <a:solidFill>
                <a:srgbClr val="080808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AT" i="1" dirty="0">
                <a:solidFill>
                  <a:srgbClr val="080808"/>
                </a:solidFill>
              </a:rPr>
              <a:t>Other</a:t>
            </a:r>
            <a:r>
              <a:rPr lang="de-AT" dirty="0">
                <a:solidFill>
                  <a:srgbClr val="080808"/>
                </a:solidFill>
              </a:rPr>
              <a:t>: </a:t>
            </a:r>
            <a:r>
              <a:rPr lang="de-AT" dirty="0" err="1">
                <a:solidFill>
                  <a:srgbClr val="080808"/>
                </a:solidFill>
              </a:rPr>
              <a:t>From</a:t>
            </a:r>
            <a:r>
              <a:rPr lang="de-AT" dirty="0">
                <a:solidFill>
                  <a:srgbClr val="080808"/>
                </a:solidFill>
              </a:rPr>
              <a:t> Prof. </a:t>
            </a:r>
            <a:r>
              <a:rPr lang="de-AT" dirty="0" err="1">
                <a:solidFill>
                  <a:srgbClr val="080808"/>
                </a:solidFill>
              </a:rPr>
              <a:t>Eidenberger</a:t>
            </a:r>
            <a:endParaRPr lang="de-AT" dirty="0">
              <a:solidFill>
                <a:srgbClr val="080808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22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0" name="Table 15">
            <a:extLst>
              <a:ext uri="{FF2B5EF4-FFF2-40B4-BE49-F238E27FC236}">
                <a16:creationId xmlns:a16="http://schemas.microsoft.com/office/drawing/2014/main" id="{C8501D8A-367D-4AE0-A02F-8DF1768B5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339901"/>
              </p:ext>
            </p:extLst>
          </p:nvPr>
        </p:nvGraphicFramePr>
        <p:xfrm>
          <a:off x="835756" y="2925738"/>
          <a:ext cx="5976664" cy="3203560"/>
        </p:xfrm>
        <a:graphic>
          <a:graphicData uri="http://schemas.openxmlformats.org/drawingml/2006/table">
            <a:tbl>
              <a:tblPr firstRow="1" bandRow="1"/>
              <a:tblGrid>
                <a:gridCol w="2016224">
                  <a:extLst>
                    <a:ext uri="{9D8B030D-6E8A-4147-A177-3AD203B41FA5}">
                      <a16:colId xmlns:a16="http://schemas.microsoft.com/office/drawing/2014/main" val="118364504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876697973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519258560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1278953469"/>
                    </a:ext>
                  </a:extLst>
                </a:gridCol>
              </a:tblGrid>
              <a:tr h="429880">
                <a:tc>
                  <a:txBody>
                    <a:bodyPr/>
                    <a:lstStyle/>
                    <a:p>
                      <a:r>
                        <a:rPr lang="de-AT" sz="20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Annotation Set 1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Annotation Set 2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1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MAE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1" i="0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Accuracy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375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Original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1.08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35.86%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00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Original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1.67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18.70%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8374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1.53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21.21%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864297"/>
                  </a:ext>
                </a:extLst>
              </a:tr>
              <a:tr h="141008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Frequent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1.79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31.81%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0275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Future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1.47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12.12%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18279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Most Frequent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0.61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57.57%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159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Other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Mean </a:t>
                      </a:r>
                      <a:endParaRPr lang="de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0.76 </a:t>
                      </a:r>
                      <a:endParaRPr lang="en-AT" sz="200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AT" sz="2000" b="0" i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57.57%</a:t>
                      </a:r>
                      <a:endParaRPr lang="en-AT" sz="2000" dirty="0">
                        <a:effectLst/>
                        <a:latin typeface="+mj-lt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18713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1E51CB-9719-49EB-98DC-2CE61CDD6462}"/>
              </a:ext>
            </a:extLst>
          </p:cNvPr>
          <p:cNvSpPr txBox="1"/>
          <p:nvPr/>
        </p:nvSpPr>
        <p:spPr>
          <a:xfrm>
            <a:off x="7021006" y="3460274"/>
            <a:ext cx="4434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=&gt; Reproducible &amp; subjective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2786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"A </a:t>
            </a:r>
            <a:r>
              <a:rPr lang="en-US" i="1" dirty="0"/>
              <a:t>semantic gap </a:t>
            </a:r>
            <a:r>
              <a:rPr lang="en-US" dirty="0"/>
              <a:t>is the difference in meaning between constructs formed within different representation systems.” [2]</a:t>
            </a:r>
          </a:p>
          <a:p>
            <a:pPr marL="0" indent="0">
              <a:buNone/>
            </a:pPr>
            <a:endParaRPr lang="en-US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80808"/>
                </a:solidFill>
              </a:rPr>
              <a:t>Feature representation does not close the semantic gap for subjective humor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>
                <a:solidFill>
                  <a:srgbClr val="080808"/>
                </a:solidFill>
              </a:rPr>
              <a:t>Models do not </a:t>
            </a:r>
            <a:r>
              <a:rPr lang="en-US" i="1" dirty="0">
                <a:solidFill>
                  <a:srgbClr val="080808"/>
                </a:solidFill>
              </a:rPr>
              <a:t>understand</a:t>
            </a:r>
            <a:r>
              <a:rPr lang="en-US" dirty="0">
                <a:solidFill>
                  <a:srgbClr val="080808"/>
                </a:solidFill>
              </a:rPr>
              <a:t> humor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5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Conclusion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Dataset most likely too small.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>
                <a:solidFill>
                  <a:srgbClr val="080808"/>
                </a:solidFill>
              </a:rPr>
              <a:t>Curse of dimensionality [4]</a:t>
            </a:r>
          </a:p>
          <a:p>
            <a:pPr>
              <a:buFont typeface="Symbol" panose="05050102010706020507" pitchFamily="18" charset="2"/>
              <a:buChar char="Þ"/>
            </a:pPr>
            <a:endParaRPr lang="en-US" dirty="0">
              <a:solidFill>
                <a:srgbClr val="080808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80808"/>
                </a:solidFill>
              </a:rPr>
              <a:t>Chosen dimensionality reduction measures insufficient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146" name="Picture 2" descr="9: Illustration of the Curse of dimensionality, showing how the ...">
            <a:extLst>
              <a:ext uri="{FF2B5EF4-FFF2-40B4-BE49-F238E27FC236}">
                <a16:creationId xmlns:a16="http://schemas.microsoft.com/office/drawing/2014/main" id="{E755F706-9E52-4BE6-A9EE-E802758FC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7" y="1519288"/>
            <a:ext cx="5212144" cy="227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EFDFE1-C9B0-4859-B331-DF6532931236}"/>
              </a:ext>
            </a:extLst>
          </p:cNvPr>
          <p:cNvSpPr txBox="1"/>
          <p:nvPr/>
        </p:nvSpPr>
        <p:spPr>
          <a:xfrm>
            <a:off x="11059860" y="3266614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</a:rPr>
              <a:t>[8]</a:t>
            </a:r>
            <a:endParaRPr lang="en-AT" sz="2800" dirty="0" err="1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6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sz="2400" dirty="0" err="1"/>
              <a:t>Several</a:t>
            </a:r>
            <a:r>
              <a:rPr lang="de-AT" sz="2400" dirty="0"/>
              <a:t> </a:t>
            </a:r>
            <a:r>
              <a:rPr lang="de-AT" sz="2400" dirty="0" err="1"/>
              <a:t>cartoons</a:t>
            </a:r>
            <a:r>
              <a:rPr lang="de-AT" sz="2400" dirty="0"/>
              <a:t> </a:t>
            </a:r>
            <a:r>
              <a:rPr lang="de-AT" sz="2400" dirty="0" err="1"/>
              <a:t>by</a:t>
            </a:r>
            <a:r>
              <a:rPr lang="de-AT" sz="2400" dirty="0"/>
              <a:t> Gary Larson</a:t>
            </a:r>
          </a:p>
          <a:p>
            <a:pPr marL="0" indent="0">
              <a:buNone/>
            </a:pPr>
            <a:r>
              <a:rPr lang="de-AT" sz="2400" dirty="0"/>
              <a:t>[1] G. Ritchie. </a:t>
            </a:r>
            <a:r>
              <a:rPr lang="de-AT" sz="2400" dirty="0" err="1"/>
              <a:t>Current</a:t>
            </a:r>
            <a:r>
              <a:rPr lang="de-AT" sz="2400" dirty="0"/>
              <a:t> </a:t>
            </a:r>
            <a:r>
              <a:rPr lang="de-AT" sz="2400" dirty="0" err="1"/>
              <a:t>directions</a:t>
            </a:r>
            <a:r>
              <a:rPr lang="de-AT" sz="2400" dirty="0"/>
              <a:t> in </a:t>
            </a:r>
            <a:r>
              <a:rPr lang="de-AT" sz="2400" dirty="0" err="1"/>
              <a:t>computational</a:t>
            </a:r>
            <a:r>
              <a:rPr lang="de-AT" sz="2400" dirty="0"/>
              <a:t> </a:t>
            </a:r>
            <a:r>
              <a:rPr lang="de-AT" sz="2400" dirty="0" err="1"/>
              <a:t>humour</a:t>
            </a:r>
            <a:r>
              <a:rPr lang="de-AT" sz="2400" dirty="0"/>
              <a:t> 2001</a:t>
            </a:r>
          </a:p>
          <a:p>
            <a:pPr marL="0" indent="0">
              <a:buNone/>
            </a:pPr>
            <a:r>
              <a:rPr lang="en-US" sz="2400" dirty="0"/>
              <a:t>[2] A. M. Hein. Identification and bridging of semantic gaps in the context of multidomain engineering 2010</a:t>
            </a:r>
          </a:p>
          <a:p>
            <a:pPr marL="0" indent="0">
              <a:buNone/>
            </a:pPr>
            <a:r>
              <a:rPr lang="en-US" sz="2400" dirty="0"/>
              <a:t>[3] P.-Y. Chen and V.-W. Soo. Humor recognition using deep learning 2018</a:t>
            </a:r>
          </a:p>
          <a:p>
            <a:pPr marL="0" indent="0">
              <a:buNone/>
            </a:pPr>
            <a:r>
              <a:rPr lang="en-US" sz="2400" dirty="0"/>
              <a:t>[4] I. Goodfellow, Y. </a:t>
            </a:r>
            <a:r>
              <a:rPr lang="en-US" sz="2400" dirty="0" err="1"/>
              <a:t>Bengio</a:t>
            </a:r>
            <a:r>
              <a:rPr lang="en-US" sz="2400" dirty="0"/>
              <a:t>, and A. Courville. </a:t>
            </a:r>
            <a:r>
              <a:rPr lang="en-US" sz="2400" i="1" dirty="0"/>
              <a:t>Deep Learning </a:t>
            </a:r>
            <a:r>
              <a:rPr lang="en-US" sz="2400" dirty="0"/>
              <a:t>2016</a:t>
            </a:r>
          </a:p>
          <a:p>
            <a:pPr marL="0" indent="0">
              <a:buNone/>
            </a:pPr>
            <a:r>
              <a:rPr lang="en-US" sz="2400" dirty="0"/>
              <a:t>[5] S. </a:t>
            </a:r>
            <a:r>
              <a:rPr lang="en-US" sz="2400" dirty="0" err="1"/>
              <a:t>Hochreiter</a:t>
            </a:r>
            <a:r>
              <a:rPr lang="en-US" sz="2400" dirty="0"/>
              <a:t> and J. </a:t>
            </a:r>
            <a:r>
              <a:rPr lang="en-US" sz="2400" dirty="0" err="1"/>
              <a:t>Schmidhuber</a:t>
            </a:r>
            <a:r>
              <a:rPr lang="en-US" sz="2400" dirty="0"/>
              <a:t>. Long short-term memory 1997</a:t>
            </a:r>
          </a:p>
          <a:p>
            <a:pPr marL="0" indent="0">
              <a:buNone/>
            </a:pPr>
            <a:r>
              <a:rPr lang="en-US" sz="2400" dirty="0"/>
              <a:t>[6] </a:t>
            </a:r>
            <a:r>
              <a:rPr lang="de-AT" sz="2400" dirty="0"/>
              <a:t>M. E. Peters, M. Neumann, M. </a:t>
            </a:r>
            <a:r>
              <a:rPr lang="de-AT" sz="2400" dirty="0" err="1"/>
              <a:t>Iyyer</a:t>
            </a:r>
            <a:r>
              <a:rPr lang="de-AT" sz="2400" dirty="0"/>
              <a:t>, M. Gardner, C. Clark, K. Lee, and L. </a:t>
            </a:r>
            <a:r>
              <a:rPr lang="de-AT" sz="2400" dirty="0" err="1"/>
              <a:t>Zettlemoyer</a:t>
            </a:r>
            <a:r>
              <a:rPr lang="de-AT" sz="2400" dirty="0"/>
              <a:t>. Deep </a:t>
            </a:r>
            <a:r>
              <a:rPr lang="de-AT" sz="2400" dirty="0" err="1"/>
              <a:t>contextualized</a:t>
            </a:r>
            <a:r>
              <a:rPr lang="de-AT" sz="2400" dirty="0"/>
              <a:t> </a:t>
            </a:r>
            <a:r>
              <a:rPr lang="de-AT" sz="2400" dirty="0" err="1"/>
              <a:t>word</a:t>
            </a:r>
            <a:r>
              <a:rPr lang="de-AT" sz="2400" dirty="0"/>
              <a:t> </a:t>
            </a:r>
            <a:r>
              <a:rPr lang="de-AT" sz="2400" dirty="0" err="1"/>
              <a:t>representations</a:t>
            </a:r>
            <a:r>
              <a:rPr lang="de-AT" sz="2400" dirty="0"/>
              <a:t> 2018</a:t>
            </a:r>
          </a:p>
          <a:p>
            <a:pPr marL="0" indent="0">
              <a:buNone/>
            </a:pPr>
            <a:r>
              <a:rPr lang="en-US" sz="2400" dirty="0"/>
              <a:t>[7] J. Pennington, R. </a:t>
            </a:r>
            <a:r>
              <a:rPr lang="en-US" sz="2400" dirty="0" err="1"/>
              <a:t>Socher</a:t>
            </a:r>
            <a:r>
              <a:rPr lang="en-US" sz="2400" dirty="0"/>
              <a:t>, and C. D. Manning. Glove: Global vectors for word</a:t>
            </a:r>
            <a:br>
              <a:rPr lang="en-US" sz="2400" dirty="0"/>
            </a:br>
            <a:r>
              <a:rPr lang="en-US" sz="2400" dirty="0"/>
              <a:t>representation 2014 </a:t>
            </a:r>
          </a:p>
          <a:p>
            <a:pPr marL="0" indent="0">
              <a:buNone/>
            </a:pPr>
            <a:r>
              <a:rPr lang="en-US" sz="2400" dirty="0"/>
              <a:t>[8] </a:t>
            </a:r>
            <a:r>
              <a:rPr lang="de-AT" sz="2400" dirty="0">
                <a:hlinkClick r:id="rId3"/>
              </a:rPr>
              <a:t>https://www.researchgate.net/figure/Illustration-of-the-Curse-of-dimensionality-showing-how-the-number-of-regions-of-a_fig9_278786166</a:t>
            </a:r>
            <a:br>
              <a:rPr lang="en-US" sz="2400" dirty="0"/>
            </a:br>
            <a:r>
              <a:rPr lang="de-AT" sz="2400" dirty="0"/>
              <a:t> </a:t>
            </a:r>
            <a:br>
              <a:rPr lang="de-AT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de-AT" sz="2400" dirty="0"/>
            </a:br>
            <a:endParaRPr lang="de-AT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7266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 for your Attention!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GB" sz="4800" dirty="0"/>
              <a:t>Please feel free to ask any further questions!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26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642034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Python</a:t>
            </a:r>
          </a:p>
          <a:p>
            <a:r>
              <a:rPr lang="de-AT" dirty="0" err="1"/>
              <a:t>PyTorch</a:t>
            </a:r>
            <a:endParaRPr lang="de-AT" dirty="0"/>
          </a:p>
          <a:p>
            <a:r>
              <a:rPr lang="de-AT" dirty="0" err="1"/>
              <a:t>pandas</a:t>
            </a:r>
            <a:endParaRPr lang="de-AT" dirty="0"/>
          </a:p>
          <a:p>
            <a:r>
              <a:rPr lang="de-AT" dirty="0" err="1"/>
              <a:t>NumPy</a:t>
            </a:r>
            <a:endParaRPr lang="de-AT" dirty="0"/>
          </a:p>
          <a:p>
            <a:r>
              <a:rPr lang="de-AT" dirty="0" err="1"/>
              <a:t>scikit-learn</a:t>
            </a:r>
            <a:endParaRPr lang="de-AT" dirty="0"/>
          </a:p>
          <a:p>
            <a:r>
              <a:rPr lang="de-AT" dirty="0" err="1"/>
              <a:t>hyperopt-sklearn</a:t>
            </a:r>
            <a:endParaRPr lang="de-AT" dirty="0"/>
          </a:p>
          <a:p>
            <a:r>
              <a:rPr lang="de-AT" dirty="0" err="1"/>
              <a:t>AllenNLP</a:t>
            </a:r>
            <a:r>
              <a:rPr lang="de-AT" dirty="0"/>
              <a:t> </a:t>
            </a:r>
          </a:p>
          <a:p>
            <a:r>
              <a:rPr lang="de-AT" dirty="0" err="1"/>
              <a:t>django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blurry photo of a sign&#10;&#10;Description automatically generated">
            <a:extLst>
              <a:ext uri="{FF2B5EF4-FFF2-40B4-BE49-F238E27FC236}">
                <a16:creationId xmlns:a16="http://schemas.microsoft.com/office/drawing/2014/main" id="{620F3AF2-CDF0-4B03-A690-C01C3173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483" y="4560880"/>
            <a:ext cx="3672408" cy="64649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E37F2E2-9291-4538-A880-9EF73B6434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503" y="5467150"/>
            <a:ext cx="1512168" cy="648072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3BDD7F1-7D5A-42F8-BDBC-E37E1DDC0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9170" y="2672845"/>
            <a:ext cx="2040260" cy="807603"/>
          </a:xfrm>
          <a:prstGeom prst="rect">
            <a:avLst/>
          </a:prstGeom>
        </p:spPr>
      </p:pic>
      <p:pic>
        <p:nvPicPr>
          <p:cNvPr id="15" name="Picture 14" descr="A close up of a screen&#10;&#10;Description automatically generated">
            <a:extLst>
              <a:ext uri="{FF2B5EF4-FFF2-40B4-BE49-F238E27FC236}">
                <a16:creationId xmlns:a16="http://schemas.microsoft.com/office/drawing/2014/main" id="{E74B4675-CA0C-4537-BC21-A8262946DB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086" y="1594579"/>
            <a:ext cx="2790299" cy="1127746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2463A0BB-C24E-475E-A6F3-70EB47F28F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7442" y="997561"/>
            <a:ext cx="3232491" cy="646498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699B5925-615C-4BD0-81B3-206FD5F0B5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6057" y="3579258"/>
            <a:ext cx="1505060" cy="81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00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9CDF556-48F9-47FA-ABAB-75E792AB5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336" y="1043976"/>
            <a:ext cx="4436251" cy="4771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31185E-3077-4244-8082-AFD9C5F95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70" y="1051597"/>
            <a:ext cx="4344782" cy="476401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2B65E41-FFC4-4A67-93E2-0C1740B25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de-AT" dirty="0"/>
              <a:t>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4D4AB5-1AD5-406A-BA2E-868411D30B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0DDD91-D1E3-49D0-A0DD-9FB7DC8CF4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28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339896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A53092-D9F8-4361-BAC0-579E12E85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295" y="981522"/>
            <a:ext cx="5204583" cy="56420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95B91E9-8ED5-4A45-9224-348EB66A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4" y="42082"/>
            <a:ext cx="10513168" cy="757414"/>
          </a:xfrm>
        </p:spPr>
        <p:txBody>
          <a:bodyPr/>
          <a:lstStyle/>
          <a:p>
            <a:r>
              <a:rPr lang="de-AT" dirty="0"/>
              <a:t>Data Analysis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70975B-67E3-41B9-83C1-7CD09F00C14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D517B4-FF6D-49C2-B569-8C60925F48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29</a:t>
            </a:fld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43337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en-US" dirty="0"/>
              <a:t>“Explaining humor is a lot like dissecting a frog, you learn a lot in the process, but in the end you kill it.” </a:t>
            </a:r>
          </a:p>
          <a:p>
            <a:pPr marL="0" indent="0" algn="r">
              <a:buNone/>
            </a:pPr>
            <a:r>
              <a:rPr lang="en-US" dirty="0"/>
              <a:t>– Mark Twain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3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Mark Twain - Wikipedia">
            <a:extLst>
              <a:ext uri="{FF2B5EF4-FFF2-40B4-BE49-F238E27FC236}">
                <a16:creationId xmlns:a16="http://schemas.microsoft.com/office/drawing/2014/main" id="{B810661F-F998-4C56-AD44-54C1CB5F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670" y="914886"/>
            <a:ext cx="1585542" cy="2225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66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usually</a:t>
            </a:r>
            <a:r>
              <a:rPr lang="de-AT" dirty="0"/>
              <a:t> </a:t>
            </a:r>
            <a:r>
              <a:rPr lang="de-AT" dirty="0" err="1"/>
              <a:t>consist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a …</a:t>
            </a:r>
          </a:p>
          <a:p>
            <a:r>
              <a:rPr lang="de-AT" dirty="0"/>
              <a:t>… </a:t>
            </a:r>
            <a:r>
              <a:rPr lang="de-AT" dirty="0" err="1"/>
              <a:t>single</a:t>
            </a:r>
            <a:r>
              <a:rPr lang="de-AT" dirty="0"/>
              <a:t> </a:t>
            </a:r>
            <a:r>
              <a:rPr lang="de-AT" dirty="0" err="1"/>
              <a:t>image</a:t>
            </a:r>
            <a:r>
              <a:rPr lang="de-AT" dirty="0"/>
              <a:t> </a:t>
            </a:r>
            <a:r>
              <a:rPr lang="de-AT" dirty="0" err="1"/>
              <a:t>depicting</a:t>
            </a:r>
            <a:r>
              <a:rPr lang="de-AT" dirty="0"/>
              <a:t> a funny </a:t>
            </a:r>
            <a:r>
              <a:rPr lang="de-AT" dirty="0" err="1"/>
              <a:t>situation</a:t>
            </a:r>
            <a:endParaRPr lang="de-AT" dirty="0"/>
          </a:p>
          <a:p>
            <a:r>
              <a:rPr lang="de-AT" dirty="0"/>
              <a:t>… </a:t>
            </a:r>
            <a:r>
              <a:rPr lang="de-AT" dirty="0" err="1"/>
              <a:t>punchline</a:t>
            </a:r>
            <a:r>
              <a:rPr lang="de-AT" dirty="0"/>
              <a:t> (~1-2 </a:t>
            </a:r>
            <a:r>
              <a:rPr lang="de-AT" dirty="0" err="1"/>
              <a:t>sentences</a:t>
            </a:r>
            <a:r>
              <a:rPr lang="de-AT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4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close up of a book&#10;&#10;Description automatically generated">
            <a:extLst>
              <a:ext uri="{FF2B5EF4-FFF2-40B4-BE49-F238E27FC236}">
                <a16:creationId xmlns:a16="http://schemas.microsoft.com/office/drawing/2014/main" id="{21D612BB-CF45-4771-9D52-DD9272C3C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304" y="1441625"/>
            <a:ext cx="3493175" cy="45480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D525EE-ED34-4F38-B533-B78A3FB20694}"/>
              </a:ext>
            </a:extLst>
          </p:cNvPr>
          <p:cNvCxnSpPr>
            <a:cxnSpLocks/>
          </p:cNvCxnSpPr>
          <p:nvPr/>
        </p:nvCxnSpPr>
        <p:spPr bwMode="auto">
          <a:xfrm>
            <a:off x="5737547" y="4653930"/>
            <a:ext cx="2592288" cy="76073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A512C0-7DC5-4A56-9F16-8C9D4CAB4C42}"/>
              </a:ext>
            </a:extLst>
          </p:cNvPr>
          <p:cNvCxnSpPr>
            <a:cxnSpLocks/>
          </p:cNvCxnSpPr>
          <p:nvPr/>
        </p:nvCxnSpPr>
        <p:spPr bwMode="auto">
          <a:xfrm>
            <a:off x="7716548" y="4062977"/>
            <a:ext cx="446756" cy="290190"/>
          </a:xfrm>
          <a:prstGeom prst="straightConnector1">
            <a:avLst/>
          </a:prstGeom>
          <a:solidFill>
            <a:schemeClr val="accent1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4328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pPr marL="0" indent="0">
              <a:buNone/>
            </a:pPr>
            <a:r>
              <a:rPr lang="de-AT" dirty="0" err="1"/>
              <a:t>Distinct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 </a:t>
            </a:r>
            <a:r>
              <a:rPr lang="de-AT" dirty="0" err="1"/>
              <a:t>with</a:t>
            </a:r>
            <a:r>
              <a:rPr lang="de-AT" dirty="0"/>
              <a:t> </a:t>
            </a:r>
            <a:r>
              <a:rPr lang="de-AT" dirty="0" err="1"/>
              <a:t>several</a:t>
            </a:r>
            <a:r>
              <a:rPr lang="de-AT" dirty="0"/>
              <a:t> </a:t>
            </a:r>
            <a:r>
              <a:rPr lang="de-AT" dirty="0" err="1"/>
              <a:t>reoccuring</a:t>
            </a:r>
            <a:r>
              <a:rPr lang="de-AT" dirty="0"/>
              <a:t> </a:t>
            </a:r>
            <a:r>
              <a:rPr lang="de-AT" dirty="0" err="1"/>
              <a:t>themes</a:t>
            </a:r>
            <a:endParaRPr lang="de-AT" dirty="0"/>
          </a:p>
          <a:p>
            <a:r>
              <a:rPr lang="de-AT" dirty="0"/>
              <a:t>E.g.: Cats versus </a:t>
            </a:r>
            <a:r>
              <a:rPr lang="de-AT" dirty="0" err="1"/>
              <a:t>dogs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5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 descr="A close up of a book&#10;&#10;Description automatically generated">
            <a:extLst>
              <a:ext uri="{FF2B5EF4-FFF2-40B4-BE49-F238E27FC236}">
                <a16:creationId xmlns:a16="http://schemas.microsoft.com/office/drawing/2014/main" id="{DDDE4B06-BD1E-421A-A524-43BF94642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854" y="2205658"/>
            <a:ext cx="3103102" cy="404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010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scientists</a:t>
            </a:r>
            <a:r>
              <a:rPr lang="de-AT" dirty="0"/>
              <a:t> </a:t>
            </a:r>
            <a:r>
              <a:rPr lang="de-AT" dirty="0" err="1"/>
              <a:t>behaving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childish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6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4" name="Picture 13" descr="A vintage photo of a person&#10;&#10;Description automatically generated">
            <a:extLst>
              <a:ext uri="{FF2B5EF4-FFF2-40B4-BE49-F238E27FC236}">
                <a16:creationId xmlns:a16="http://schemas.microsoft.com/office/drawing/2014/main" id="{E4CA5D0E-3876-426F-B576-31A3607999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92" r="8200"/>
          <a:stretch/>
        </p:blipFill>
        <p:spPr>
          <a:xfrm>
            <a:off x="4455539" y="1832323"/>
            <a:ext cx="3284096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4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Gary </a:t>
            </a:r>
            <a:r>
              <a:rPr lang="de-AT" dirty="0" err="1"/>
              <a:t>Larson‘s</a:t>
            </a:r>
            <a:r>
              <a:rPr lang="de-AT" dirty="0"/>
              <a:t> Cartoons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  <a:p>
            <a:r>
              <a:rPr lang="de-AT" dirty="0" err="1"/>
              <a:t>Or</a:t>
            </a:r>
            <a:r>
              <a:rPr lang="de-AT" dirty="0"/>
              <a:t> </a:t>
            </a:r>
            <a:r>
              <a:rPr lang="de-AT" dirty="0" err="1"/>
              <a:t>stone</a:t>
            </a:r>
            <a:r>
              <a:rPr lang="de-AT" dirty="0"/>
              <a:t> </a:t>
            </a:r>
            <a:r>
              <a:rPr lang="de-AT" dirty="0" err="1"/>
              <a:t>age</a:t>
            </a:r>
            <a:r>
              <a:rPr lang="de-AT" dirty="0"/>
              <a:t> </a:t>
            </a:r>
            <a:r>
              <a:rPr lang="de-AT" dirty="0" err="1"/>
              <a:t>subverting</a:t>
            </a:r>
            <a:br>
              <a:rPr lang="de-AT" dirty="0"/>
            </a:br>
            <a:r>
              <a:rPr lang="de-AT" dirty="0" err="1"/>
              <a:t>our</a:t>
            </a:r>
            <a:r>
              <a:rPr lang="de-AT" dirty="0"/>
              <a:t> </a:t>
            </a:r>
            <a:r>
              <a:rPr lang="de-AT" dirty="0" err="1"/>
              <a:t>expectation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7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A close up of a book&#10;&#10;Description automatically generated">
            <a:extLst>
              <a:ext uri="{FF2B5EF4-FFF2-40B4-BE49-F238E27FC236}">
                <a16:creationId xmlns:a16="http://schemas.microsoft.com/office/drawing/2014/main" id="{B93CD9A3-B35E-42F8-8B82-1E26C1E5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427" y="1125538"/>
            <a:ext cx="3849741" cy="49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699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Aim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AT" dirty="0"/>
          </a:p>
          <a:p>
            <a:pPr marL="0" indent="0">
              <a:buNone/>
            </a:pPr>
            <a:r>
              <a:rPr lang="de-AT" dirty="0"/>
              <a:t>Different </a:t>
            </a:r>
            <a:r>
              <a:rPr lang="de-AT" dirty="0" err="1"/>
              <a:t>people</a:t>
            </a:r>
            <a:r>
              <a:rPr lang="de-AT" dirty="0"/>
              <a:t> find different </a:t>
            </a:r>
            <a:r>
              <a:rPr lang="de-AT" dirty="0" err="1"/>
              <a:t>cartoons</a:t>
            </a:r>
            <a:r>
              <a:rPr lang="de-AT" dirty="0"/>
              <a:t> funny.</a:t>
            </a:r>
          </a:p>
          <a:p>
            <a:pPr marL="0" indent="0">
              <a:buNone/>
            </a:pPr>
            <a:endParaRPr lang="de-AT" dirty="0"/>
          </a:p>
          <a:p>
            <a:pPr>
              <a:buFont typeface="Symbol" panose="05050102010706020507" pitchFamily="18" charset="2"/>
              <a:buChar char="Þ"/>
            </a:pPr>
            <a:r>
              <a:rPr lang="de-AT" dirty="0"/>
              <a:t>Train a </a:t>
            </a:r>
            <a:r>
              <a:rPr lang="de-AT" dirty="0" err="1"/>
              <a:t>deep</a:t>
            </a:r>
            <a:r>
              <a:rPr lang="de-AT" dirty="0"/>
              <a:t> </a:t>
            </a:r>
            <a:r>
              <a:rPr lang="de-AT" dirty="0" err="1"/>
              <a:t>learning</a:t>
            </a:r>
            <a:r>
              <a:rPr lang="de-AT" dirty="0"/>
              <a:t> </a:t>
            </a:r>
            <a:r>
              <a:rPr lang="de-AT" dirty="0" err="1"/>
              <a:t>model</a:t>
            </a:r>
            <a:r>
              <a:rPr lang="de-AT" dirty="0"/>
              <a:t> </a:t>
            </a:r>
            <a:r>
              <a:rPr lang="de-AT" dirty="0" err="1"/>
              <a:t>which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 err="1"/>
              <a:t>encapsulates</a:t>
            </a:r>
            <a:r>
              <a:rPr lang="de-AT" dirty="0"/>
              <a:t> </a:t>
            </a:r>
            <a:r>
              <a:rPr lang="de-AT" dirty="0" err="1"/>
              <a:t>the</a:t>
            </a:r>
            <a:r>
              <a:rPr lang="de-AT" dirty="0"/>
              <a:t> </a:t>
            </a:r>
            <a:r>
              <a:rPr lang="de-AT" dirty="0" err="1"/>
              <a:t>subjectivity</a:t>
            </a:r>
            <a:r>
              <a:rPr lang="de-AT" dirty="0"/>
              <a:t> </a:t>
            </a:r>
            <a:r>
              <a:rPr lang="de-AT" dirty="0" err="1"/>
              <a:t>of</a:t>
            </a:r>
            <a:r>
              <a:rPr lang="de-AT" dirty="0"/>
              <a:t> </a:t>
            </a:r>
            <a:r>
              <a:rPr lang="de-AT" dirty="0" err="1"/>
              <a:t>humor</a:t>
            </a:r>
            <a:r>
              <a:rPr lang="de-AT" dirty="0"/>
              <a:t>.</a:t>
            </a:r>
          </a:p>
          <a:p>
            <a:pPr>
              <a:buFont typeface="Symbol" panose="05050102010706020507" pitchFamily="18" charset="2"/>
              <a:buChar char="Þ"/>
            </a:pPr>
            <a:endParaRPr lang="de-AT" dirty="0"/>
          </a:p>
          <a:p>
            <a:pPr marL="0" indent="0">
              <a:buNone/>
            </a:pPr>
            <a:r>
              <a:rPr lang="de-AT" dirty="0"/>
              <a:t>Gary Larson </a:t>
            </a:r>
            <a:r>
              <a:rPr lang="de-AT" dirty="0" err="1"/>
              <a:t>cartoons</a:t>
            </a:r>
            <a:r>
              <a:rPr lang="de-AT" dirty="0"/>
              <a:t> </a:t>
            </a:r>
            <a:r>
              <a:rPr lang="de-AT" dirty="0" err="1"/>
              <a:t>have</a:t>
            </a:r>
            <a:r>
              <a:rPr lang="de-AT" dirty="0"/>
              <a:t> </a:t>
            </a:r>
            <a:r>
              <a:rPr lang="de-AT" dirty="0" err="1"/>
              <a:t>each</a:t>
            </a:r>
            <a:r>
              <a:rPr lang="de-AT" dirty="0"/>
              <a:t> a </a:t>
            </a:r>
            <a:r>
              <a:rPr lang="de-AT" dirty="0" err="1"/>
              <a:t>similar</a:t>
            </a:r>
            <a:r>
              <a:rPr lang="de-AT" dirty="0"/>
              <a:t> </a:t>
            </a:r>
            <a:r>
              <a:rPr lang="de-AT" dirty="0" err="1"/>
              <a:t>structure</a:t>
            </a:r>
            <a:r>
              <a:rPr lang="de-AT" dirty="0"/>
              <a:t> </a:t>
            </a:r>
            <a:br>
              <a:rPr lang="de-AT" dirty="0"/>
            </a:br>
            <a:r>
              <a:rPr lang="de-AT" dirty="0"/>
              <a:t>and style, </a:t>
            </a:r>
            <a:r>
              <a:rPr lang="de-AT" dirty="0" err="1"/>
              <a:t>which</a:t>
            </a:r>
            <a:r>
              <a:rPr lang="de-AT" dirty="0"/>
              <a:t> </a:t>
            </a:r>
            <a:r>
              <a:rPr lang="de-AT" dirty="0" err="1"/>
              <a:t>makes</a:t>
            </a:r>
            <a:r>
              <a:rPr lang="de-AT" dirty="0"/>
              <a:t> </a:t>
            </a:r>
            <a:r>
              <a:rPr lang="de-AT" dirty="0" err="1"/>
              <a:t>them</a:t>
            </a:r>
            <a:r>
              <a:rPr lang="de-AT" dirty="0"/>
              <a:t> </a:t>
            </a:r>
            <a:r>
              <a:rPr lang="de-AT" dirty="0" err="1"/>
              <a:t>well</a:t>
            </a:r>
            <a:r>
              <a:rPr lang="de-AT" dirty="0"/>
              <a:t> </a:t>
            </a:r>
            <a:r>
              <a:rPr lang="de-AT" dirty="0" err="1"/>
              <a:t>suited</a:t>
            </a:r>
            <a:r>
              <a:rPr lang="de-AT" dirty="0"/>
              <a:t> </a:t>
            </a:r>
            <a:r>
              <a:rPr lang="de-AT" dirty="0" err="1"/>
              <a:t>data</a:t>
            </a:r>
            <a:r>
              <a:rPr lang="de-AT" dirty="0"/>
              <a:t> </a:t>
            </a:r>
            <a:r>
              <a:rPr lang="de-AT" dirty="0" err="1"/>
              <a:t>to</a:t>
            </a:r>
            <a:r>
              <a:rPr lang="de-AT" dirty="0"/>
              <a:t> </a:t>
            </a:r>
            <a:r>
              <a:rPr lang="de-AT" dirty="0" err="1"/>
              <a:t>learn</a:t>
            </a:r>
            <a:r>
              <a:rPr lang="de-AT" dirty="0"/>
              <a:t> </a:t>
            </a:r>
            <a:r>
              <a:rPr lang="de-AT" dirty="0" err="1"/>
              <a:t>from</a:t>
            </a:r>
            <a:r>
              <a:rPr lang="de-AT" dirty="0"/>
              <a:t>.</a:t>
            </a:r>
          </a:p>
          <a:p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8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8" name="Picture 4" descr="God at his computer (With images) | Far side cartoons">
            <a:extLst>
              <a:ext uri="{FF2B5EF4-FFF2-40B4-BE49-F238E27FC236}">
                <a16:creationId xmlns:a16="http://schemas.microsoft.com/office/drawing/2014/main" id="{B642CBAD-5FE3-4586-8311-F7EAA9404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219" y="799496"/>
            <a:ext cx="3433711" cy="41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4172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Computational Humor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539750" lvl="1" indent="0">
              <a:buNone/>
            </a:pPr>
            <a:r>
              <a:rPr lang="en-US" i="1" dirty="0"/>
              <a:t>Computational humor </a:t>
            </a:r>
            <a:r>
              <a:rPr lang="en-US" dirty="0"/>
              <a:t>combines the field of artificial intelligence with the research of humor [1]. Make computers understand humor.</a:t>
            </a:r>
          </a:p>
          <a:p>
            <a:pPr marL="539750" lvl="1" indent="0">
              <a:buNone/>
            </a:pPr>
            <a:endParaRPr lang="en-US" i="1" dirty="0"/>
          </a:p>
          <a:p>
            <a:pPr marL="539750" lvl="1" indent="0">
              <a:buNone/>
            </a:pPr>
            <a:r>
              <a:rPr lang="en-US" i="1" dirty="0"/>
              <a:t>Generative</a:t>
            </a:r>
            <a:r>
              <a:rPr lang="en-US" dirty="0"/>
              <a:t> or </a:t>
            </a:r>
            <a:r>
              <a:rPr lang="en-US" i="1" dirty="0"/>
              <a:t>discriminative</a:t>
            </a:r>
            <a:r>
              <a:rPr lang="en-US" dirty="0"/>
              <a:t> computational humor.</a:t>
            </a:r>
          </a:p>
          <a:p>
            <a:pPr marL="539750" lvl="1" indent="0">
              <a:buNone/>
            </a:pPr>
            <a:endParaRPr lang="de-AT" dirty="0"/>
          </a:p>
          <a:p>
            <a:pPr marL="539750" lvl="1" indent="0">
              <a:buNone/>
            </a:pPr>
            <a:r>
              <a:rPr lang="en-US" dirty="0"/>
              <a:t>Trained on a large dataset with some form of  </a:t>
            </a:r>
            <a:br>
              <a:rPr lang="en-US" dirty="0"/>
            </a:br>
            <a:r>
              <a:rPr lang="en-US" i="1" dirty="0"/>
              <a:t>funny</a:t>
            </a:r>
            <a:r>
              <a:rPr lang="en-US" dirty="0"/>
              <a:t> and </a:t>
            </a:r>
            <a:r>
              <a:rPr lang="en-US" i="1" dirty="0"/>
              <a:t>not funny </a:t>
            </a:r>
            <a:r>
              <a:rPr lang="en-US" dirty="0"/>
              <a:t>annotation.</a:t>
            </a:r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Deep Learning of Humor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9</a:t>
            </a:fld>
            <a:endParaRPr lang="de-AT" dirty="0"/>
          </a:p>
        </p:txBody>
      </p:sp>
      <p:sp>
        <p:nvSpPr>
          <p:cNvPr id="9" name="TextBox 8"/>
          <p:cNvSpPr txBox="1"/>
          <p:nvPr/>
        </p:nvSpPr>
        <p:spPr>
          <a:xfrm>
            <a:off x="841003" y="52299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Rectangle 5"/>
          <p:cNvSpPr/>
          <p:nvPr/>
        </p:nvSpPr>
        <p:spPr bwMode="auto">
          <a:xfrm>
            <a:off x="10490075" y="1341562"/>
            <a:ext cx="985020" cy="981522"/>
          </a:xfrm>
          <a:prstGeom prst="rect">
            <a:avLst/>
          </a:prstGeom>
          <a:solidFill>
            <a:srgbClr val="FFFFFF">
              <a:alpha val="40000"/>
            </a:srgbClr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074" name="Picture 2" descr="Can a Robot Make You Laugh? — Teaching an AI to Tell Jokes">
            <a:extLst>
              <a:ext uri="{FF2B5EF4-FFF2-40B4-BE49-F238E27FC236}">
                <a16:creationId xmlns:a16="http://schemas.microsoft.com/office/drawing/2014/main" id="{7F703552-6E10-4764-9488-F056EEC39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394" y="3601177"/>
            <a:ext cx="3213953" cy="321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82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ICG-Standard">
      <a:dk1>
        <a:srgbClr val="000000"/>
      </a:dk1>
      <a:lt1>
        <a:srgbClr val="FFFFFF"/>
      </a:lt1>
      <a:dk2>
        <a:srgbClr val="FFFFFF"/>
      </a:dk2>
      <a:lt2>
        <a:srgbClr val="006599"/>
      </a:lt2>
      <a:accent1>
        <a:srgbClr val="006599"/>
      </a:accent1>
      <a:accent2>
        <a:srgbClr val="C32D9B"/>
      </a:accent2>
      <a:accent3>
        <a:srgbClr val="FFFFFF"/>
      </a:accent3>
      <a:accent4>
        <a:srgbClr val="000000"/>
      </a:accent4>
      <a:accent5>
        <a:srgbClr val="00B050"/>
      </a:accent5>
      <a:accent6>
        <a:srgbClr val="FF0000"/>
      </a:accent6>
      <a:hlink>
        <a:srgbClr val="3333CC"/>
      </a:hlink>
      <a:folHlink>
        <a:srgbClr val="8484E0"/>
      </a:folHlink>
    </a:clrScheme>
    <a:fontScheme name="Calibri-Cambria">
      <a:majorFont>
        <a:latin typeface="Calibri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5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2800" dirty="0" err="1" smtClean="0">
            <a:latin typeface="Calibri" panose="020F0502020204030204" pitchFamily="34" charset="0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1521</Words>
  <Application>Microsoft Office PowerPoint</Application>
  <PresentationFormat>Custom</PresentationFormat>
  <Paragraphs>351</Paragraphs>
  <Slides>29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Symbol</vt:lpstr>
      <vt:lpstr>Calibri</vt:lpstr>
      <vt:lpstr>Consolas</vt:lpstr>
      <vt:lpstr>Times New Roman</vt:lpstr>
      <vt:lpstr>Blends</vt:lpstr>
      <vt:lpstr>Deep Learning of Humor  from Gary Larson’s Cartoons </vt:lpstr>
      <vt:lpstr>Contents</vt:lpstr>
      <vt:lpstr>Humor</vt:lpstr>
      <vt:lpstr>Gary Larson‘s Cartoons</vt:lpstr>
      <vt:lpstr>Gary Larson‘s Cartoons</vt:lpstr>
      <vt:lpstr>Gary Larson‘s Cartoons</vt:lpstr>
      <vt:lpstr>Gary Larson‘s Cartoons</vt:lpstr>
      <vt:lpstr>Aim</vt:lpstr>
      <vt:lpstr>Computational Humor</vt:lpstr>
      <vt:lpstr>Computational Humor</vt:lpstr>
      <vt:lpstr>Dataset</vt:lpstr>
      <vt:lpstr>Dataset</vt:lpstr>
      <vt:lpstr>Dataset</vt:lpstr>
      <vt:lpstr>Approaches</vt:lpstr>
      <vt:lpstr>Approaches – Visual only</vt:lpstr>
      <vt:lpstr>Approaches – Text only</vt:lpstr>
      <vt:lpstr>Approaches – Visual and Text</vt:lpstr>
      <vt:lpstr>Approaches – Visual and Text</vt:lpstr>
      <vt:lpstr>Approaches – Visual and Text</vt:lpstr>
      <vt:lpstr>Results</vt:lpstr>
      <vt:lpstr>Results</vt:lpstr>
      <vt:lpstr>Reproducibility</vt:lpstr>
      <vt:lpstr>Conclusion</vt:lpstr>
      <vt:lpstr>Conclusion</vt:lpstr>
      <vt:lpstr>Sources</vt:lpstr>
      <vt:lpstr>Thank You for your Attention!</vt:lpstr>
      <vt:lpstr>Implementation</vt:lpstr>
      <vt:lpstr>Data Analysis</vt:lpstr>
      <vt:lpstr>Data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2009-05-18T22:11:47Z</dcterms:created>
  <dcterms:modified xsi:type="dcterms:W3CDTF">2020-05-17T21:51:56Z</dcterms:modified>
</cp:coreProperties>
</file>